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11"/>
  </p:notesMasterIdLst>
  <p:sldIdLst>
    <p:sldId id="304" r:id="rId2"/>
    <p:sldId id="257" r:id="rId3"/>
    <p:sldId id="285" r:id="rId4"/>
    <p:sldId id="267" r:id="rId5"/>
    <p:sldId id="301" r:id="rId6"/>
    <p:sldId id="287" r:id="rId7"/>
    <p:sldId id="302" r:id="rId8"/>
    <p:sldId id="303" r:id="rId9"/>
    <p:sldId id="289"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8489" autoAdjust="0"/>
  </p:normalViewPr>
  <p:slideViewPr>
    <p:cSldViewPr snapToGrid="0">
      <p:cViewPr varScale="1">
        <p:scale>
          <a:sx n="41" d="100"/>
          <a:sy n="41" d="100"/>
        </p:scale>
        <p:origin x="326"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AD31C4-2C05-4F84-9590-9CA10244A36A}" type="datetimeFigureOut">
              <a:rPr lang="en-GB" smtClean="0"/>
              <a:t>22/05/2021</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07F72E-D352-4578-BD1D-1E06CCEDD881}" type="slidenum">
              <a:rPr lang="en-GB" smtClean="0"/>
              <a:t>‹nr.›</a:t>
            </a:fld>
            <a:endParaRPr lang="en-GB"/>
          </a:p>
        </p:txBody>
      </p:sp>
    </p:spTree>
    <p:extLst>
      <p:ext uri="{BB962C8B-B14F-4D97-AF65-F5344CB8AC3E}">
        <p14:creationId xmlns:p14="http://schemas.microsoft.com/office/powerpoint/2010/main" val="2359335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dirty="0">
                <a:solidFill>
                  <a:schemeClr val="tx1"/>
                </a:solidFill>
                <a:effectLst/>
                <a:latin typeface="+mn-lt"/>
                <a:ea typeface="+mn-ea"/>
                <a:cs typeface="+mn-cs"/>
              </a:rPr>
              <a:t>De oceaan bedekt maar liefst 70% (70/100) van het aardoppervlak en biedt veel voordelen voor de mens. Zaken die rechtstreeks uit de oceaan komen zoals vis en schaaldieren of zuurstof, maar ook minder rechtstreekse winsten waaronder onderzoek voor medicijnen of jobs in toeristische gebieden. </a:t>
            </a:r>
          </a:p>
          <a:p>
            <a:r>
              <a:rPr lang="nl-BE" sz="1200" kern="1200" dirty="0">
                <a:solidFill>
                  <a:schemeClr val="tx1"/>
                </a:solidFill>
                <a:effectLst/>
                <a:latin typeface="+mn-lt"/>
                <a:ea typeface="+mn-ea"/>
                <a:cs typeface="+mn-cs"/>
              </a:rPr>
              <a:t> </a:t>
            </a:r>
          </a:p>
          <a:p>
            <a:r>
              <a:rPr lang="nl-BE" sz="1200" kern="1200" dirty="0">
                <a:solidFill>
                  <a:schemeClr val="tx1"/>
                </a:solidFill>
                <a:effectLst/>
                <a:latin typeface="+mn-lt"/>
                <a:ea typeface="+mn-ea"/>
                <a:cs typeface="+mn-cs"/>
              </a:rPr>
              <a:t>In deze lessen zal je leren over de verschillende voordelen van onze oceaan en door middel van experimenten zal je deze voordelen zelf kunnen waarnemen en benutten.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PowerPoint door Charlotte Beerten van </a:t>
            </a:r>
            <a:r>
              <a:rPr lang="nl-BE" sz="1200" kern="1200" dirty="0" err="1">
                <a:solidFill>
                  <a:schemeClr val="tx1"/>
                </a:solidFill>
                <a:effectLst/>
                <a:latin typeface="+mn-lt"/>
                <a:ea typeface="+mn-ea"/>
                <a:cs typeface="+mn-cs"/>
              </a:rPr>
              <a:t>PlaneetZee</a:t>
            </a:r>
            <a:r>
              <a:rPr lang="nl-BE" sz="1200" kern="1200" dirty="0">
                <a:solidFill>
                  <a:schemeClr val="tx1"/>
                </a:solidFill>
                <a:effectLst/>
                <a:latin typeface="+mn-lt"/>
                <a:ea typeface="+mn-ea"/>
                <a:cs typeface="+mn-cs"/>
              </a:rPr>
              <a:t>, VLIZ</a:t>
            </a:r>
            <a:endParaRPr lang="en-GB" dirty="0"/>
          </a:p>
          <a:p>
            <a:endParaRPr lang="en-GB"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07F72E-D352-4578-BD1D-1E06CCEDD88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0528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i="1" kern="1200" dirty="0">
                <a:solidFill>
                  <a:schemeClr val="tx1"/>
                </a:solidFill>
                <a:effectLst/>
                <a:latin typeface="+mn-lt"/>
                <a:ea typeface="+mn-ea"/>
                <a:cs typeface="+mn-cs"/>
              </a:rPr>
              <a:t>Vraag aan de leerlingen wat ze eten. Waar komt dit eten vandaan en hoe wordt het gemaakt? Stuur het gesprek naar landbouw (voor het planten van voeding of voor dieren om te grazen). Laat de leerlingen nadenken over de plaats die dit inneemt. Is er een plek op aarde waar mensen niet leven, waar we eten van kunnen halen? De leerlingen zullen komen bij de oceaan.</a:t>
            </a:r>
            <a:endParaRPr lang="nl-BE" sz="1200" kern="1200" dirty="0">
              <a:solidFill>
                <a:schemeClr val="tx1"/>
              </a:solidFill>
              <a:effectLst/>
              <a:latin typeface="+mn-lt"/>
              <a:ea typeface="+mn-ea"/>
              <a:cs typeface="+mn-cs"/>
            </a:endParaRPr>
          </a:p>
          <a:p>
            <a:r>
              <a:rPr lang="nl-BE" sz="1200" i="1" kern="1200" dirty="0">
                <a:solidFill>
                  <a:schemeClr val="tx1"/>
                </a:solidFill>
                <a:effectLst/>
                <a:latin typeface="+mn-lt"/>
                <a:ea typeface="+mn-ea"/>
                <a:cs typeface="+mn-cs"/>
              </a:rPr>
              <a:t>Hierna geef je deel 1 van de bundel. </a:t>
            </a:r>
            <a:endParaRPr lang="nl-BE"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9E07F72E-D352-4578-BD1D-1E06CCEDD881}" type="slidenum">
              <a:rPr lang="en-GB" smtClean="0"/>
              <a:t>2</a:t>
            </a:fld>
            <a:endParaRPr lang="en-GB"/>
          </a:p>
        </p:txBody>
      </p:sp>
    </p:spTree>
    <p:extLst>
      <p:ext uri="{BB962C8B-B14F-4D97-AF65-F5344CB8AC3E}">
        <p14:creationId xmlns:p14="http://schemas.microsoft.com/office/powerpoint/2010/main" val="2167379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1" kern="1200" dirty="0">
                <a:solidFill>
                  <a:schemeClr val="tx1"/>
                </a:solidFill>
                <a:effectLst/>
                <a:latin typeface="+mn-lt"/>
                <a:ea typeface="+mn-ea"/>
                <a:cs typeface="+mn-cs"/>
              </a:rPr>
              <a:t>Opdracht 1:</a:t>
            </a:r>
            <a:r>
              <a:rPr lang="nl-BE" sz="1200" kern="1200" dirty="0">
                <a:solidFill>
                  <a:schemeClr val="tx1"/>
                </a:solidFill>
                <a:effectLst/>
                <a:latin typeface="+mn-lt"/>
                <a:ea typeface="+mn-ea"/>
                <a:cs typeface="+mn-cs"/>
              </a:rPr>
              <a:t> Geef vijf voorbeelden van eten uit de oceaan.</a:t>
            </a:r>
            <a:r>
              <a:rPr lang="nl-BE" sz="1200" i="1" kern="1200" dirty="0">
                <a:solidFill>
                  <a:schemeClr val="tx1"/>
                </a:solidFill>
                <a:effectLst/>
                <a:latin typeface="+mn-lt"/>
                <a:ea typeface="+mn-ea"/>
                <a:cs typeface="+mn-cs"/>
              </a:rPr>
              <a:t> Maak met de leerlingen hun antwoorden een </a:t>
            </a:r>
            <a:r>
              <a:rPr lang="nl-BE" sz="1200" i="1" kern="1200" dirty="0" err="1">
                <a:solidFill>
                  <a:schemeClr val="tx1"/>
                </a:solidFill>
                <a:effectLst/>
                <a:latin typeface="+mn-lt"/>
                <a:ea typeface="+mn-ea"/>
                <a:cs typeface="+mn-cs"/>
              </a:rPr>
              <a:t>Mindmap</a:t>
            </a:r>
            <a:r>
              <a:rPr lang="nl-BE" sz="1200" i="1" kern="1200" dirty="0">
                <a:solidFill>
                  <a:schemeClr val="tx1"/>
                </a:solidFill>
                <a:effectLst/>
                <a:latin typeface="+mn-lt"/>
                <a:ea typeface="+mn-ea"/>
                <a:cs typeface="+mn-cs"/>
              </a:rPr>
              <a:t> (eten uit de oceaan) op het bord.</a:t>
            </a:r>
            <a:endParaRPr lang="nl-BE" sz="1200" kern="1200" dirty="0">
              <a:solidFill>
                <a:schemeClr val="tx1"/>
              </a:solidFill>
              <a:effectLst/>
              <a:latin typeface="+mn-lt"/>
              <a:ea typeface="+mn-ea"/>
              <a:cs typeface="+mn-cs"/>
            </a:endParaRPr>
          </a:p>
          <a:p>
            <a:r>
              <a:rPr lang="nl-BE" sz="1200" i="1" kern="1200" dirty="0">
                <a:solidFill>
                  <a:schemeClr val="tx1"/>
                </a:solidFill>
                <a:effectLst/>
                <a:latin typeface="+mn-lt"/>
                <a:ea typeface="+mn-ea"/>
                <a:cs typeface="+mn-cs"/>
              </a:rPr>
              <a:t>Voorbeelden zijn tonijn, krab, mosselen, haaien, inktvis, ... </a:t>
            </a:r>
            <a:endParaRPr lang="nl-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i="1" kern="1200" dirty="0">
                <a:solidFill>
                  <a:schemeClr val="tx1"/>
                </a:solidFill>
                <a:effectLst/>
                <a:latin typeface="+mn-lt"/>
                <a:ea typeface="+mn-ea"/>
                <a:cs typeface="+mn-cs"/>
              </a:rPr>
              <a:t>Deel de klas op in groepen van 4, geef iedereen een taak en een bijhorend kaartje zie bijlage 1. </a:t>
            </a:r>
            <a:endParaRPr lang="nl-BE" sz="1200" kern="1200" dirty="0">
              <a:solidFill>
                <a:schemeClr val="tx1"/>
              </a:solidFill>
              <a:effectLst/>
              <a:latin typeface="+mn-lt"/>
              <a:ea typeface="+mn-ea"/>
              <a:cs typeface="+mn-cs"/>
            </a:endParaRPr>
          </a:p>
          <a:p>
            <a:endParaRPr lang="nl-BE"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9F4496-6F4B-438F-AC44-81C66DAF82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8349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i="1" kern="1200" dirty="0">
                <a:solidFill>
                  <a:schemeClr val="tx1"/>
                </a:solidFill>
                <a:effectLst/>
                <a:latin typeface="+mn-lt"/>
                <a:ea typeface="+mn-ea"/>
                <a:cs typeface="+mn-cs"/>
              </a:rPr>
              <a:t>De oceaan is niet enkel goed voor eten, het geeft ons ook andere voordelen. Geef een voorbeeld: Het is iets dat ze elke ochtend en avond gebruiken. Laat de leerlingen raden wat het kan zijn. Het antwoord is een tandenborstel. Deze wordt gemaakt van plastiek. Plastiek is (meestal) gemaakt uit aardolie en deze halen ze uit de oceaanbodem. </a:t>
            </a:r>
            <a:endParaRPr lang="nl-BE" sz="1200" kern="1200" dirty="0">
              <a:solidFill>
                <a:schemeClr val="tx1"/>
              </a:solidFill>
              <a:effectLst/>
              <a:latin typeface="+mn-lt"/>
              <a:ea typeface="+mn-ea"/>
              <a:cs typeface="+mn-cs"/>
            </a:endParaRPr>
          </a:p>
          <a:p>
            <a:endParaRPr lang="nl-BE" sz="1200" i="1" kern="1200" dirty="0">
              <a:solidFill>
                <a:schemeClr val="tx1"/>
              </a:solidFill>
              <a:effectLst/>
              <a:latin typeface="+mn-lt"/>
              <a:ea typeface="+mn-ea"/>
              <a:cs typeface="+mn-cs"/>
            </a:endParaRPr>
          </a:p>
          <a:p>
            <a:endParaRPr lang="nl-BE" sz="1200" i="1"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9E07F72E-D352-4578-BD1D-1E06CCEDD881}" type="slidenum">
              <a:rPr lang="en-GB" smtClean="0"/>
              <a:t>4</a:t>
            </a:fld>
            <a:endParaRPr lang="en-GB"/>
          </a:p>
        </p:txBody>
      </p:sp>
    </p:spTree>
    <p:extLst>
      <p:ext uri="{BB962C8B-B14F-4D97-AF65-F5344CB8AC3E}">
        <p14:creationId xmlns:p14="http://schemas.microsoft.com/office/powerpoint/2010/main" val="528870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BE" sz="1200" b="1" kern="1200" dirty="0">
                <a:solidFill>
                  <a:schemeClr val="tx1"/>
                </a:solidFill>
                <a:effectLst/>
                <a:latin typeface="+mn-lt"/>
                <a:ea typeface="+mn-ea"/>
                <a:cs typeface="+mn-cs"/>
              </a:rPr>
              <a:t>Opdracht 3:</a:t>
            </a:r>
            <a:r>
              <a:rPr lang="nl-BE" sz="1200" kern="1200" dirty="0">
                <a:solidFill>
                  <a:schemeClr val="tx1"/>
                </a:solidFill>
                <a:effectLst/>
                <a:latin typeface="+mn-lt"/>
                <a:ea typeface="+mn-ea"/>
                <a:cs typeface="+mn-cs"/>
              </a:rPr>
              <a:t> 1. Ga op zoek in je boterhammendoos, de klas en de school naar materialen die gemaakt zijn uit plastiek. </a:t>
            </a:r>
          </a:p>
          <a:p>
            <a:pPr lvl="0"/>
            <a:r>
              <a:rPr lang="nl-BE" sz="1200" kern="1200" dirty="0">
                <a:solidFill>
                  <a:schemeClr val="tx1"/>
                </a:solidFill>
                <a:effectLst/>
                <a:latin typeface="+mn-lt"/>
                <a:ea typeface="+mn-ea"/>
                <a:cs typeface="+mn-cs"/>
              </a:rPr>
              <a:t>2. Schrijf de naam van het voorwerp op een post-it en leg op je tafel.</a:t>
            </a:r>
          </a:p>
          <a:p>
            <a:pPr lvl="0"/>
            <a:r>
              <a:rPr lang="nl-BE" sz="1200" i="1" kern="1200" dirty="0">
                <a:solidFill>
                  <a:schemeClr val="tx1"/>
                </a:solidFill>
                <a:effectLst/>
                <a:latin typeface="+mn-lt"/>
                <a:ea typeface="+mn-ea"/>
                <a:cs typeface="+mn-cs"/>
              </a:rPr>
              <a:t>3. Verzamel de Post-its van alle groepen en overloop de antwoorden die de leerlingen hebben gevonden.</a:t>
            </a:r>
          </a:p>
          <a:p>
            <a:pPr lvl="0"/>
            <a:r>
              <a:rPr lang="nl-BE" sz="1200" i="1" kern="1200" dirty="0">
                <a:solidFill>
                  <a:schemeClr val="tx1"/>
                </a:solidFill>
                <a:effectLst/>
                <a:latin typeface="+mn-lt"/>
                <a:ea typeface="+mn-ea"/>
                <a:cs typeface="+mn-cs"/>
              </a:rPr>
              <a:t>Voorbeelden van plastiek in de klas kunnen zijn: geodriehoek, drinkbus, omhulsel van een lijmstift, lat, correctieroller (</a:t>
            </a:r>
            <a:r>
              <a:rPr lang="nl-BE" sz="1200" i="1" kern="1200" dirty="0" err="1">
                <a:solidFill>
                  <a:schemeClr val="tx1"/>
                </a:solidFill>
                <a:effectLst/>
                <a:latin typeface="+mn-lt"/>
                <a:ea typeface="+mn-ea"/>
                <a:cs typeface="+mn-cs"/>
              </a:rPr>
              <a:t>Typex</a:t>
            </a:r>
            <a:r>
              <a:rPr lang="nl-BE" sz="1200" i="1" kern="1200" dirty="0">
                <a:solidFill>
                  <a:schemeClr val="tx1"/>
                </a:solidFill>
                <a:effectLst/>
                <a:latin typeface="+mn-lt"/>
                <a:ea typeface="+mn-ea"/>
                <a:cs typeface="+mn-cs"/>
              </a:rPr>
              <a:t>), vuilbak, ...</a:t>
            </a: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07F72E-D352-4578-BD1D-1E06CCEDD88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9758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1" i="0" kern="1200" dirty="0">
                <a:solidFill>
                  <a:schemeClr val="tx1"/>
                </a:solidFill>
                <a:effectLst/>
                <a:latin typeface="+mn-lt"/>
                <a:ea typeface="+mn-ea"/>
                <a:cs typeface="+mn-cs"/>
              </a:rPr>
              <a:t>Opdracht 3: </a:t>
            </a:r>
            <a:r>
              <a:rPr lang="nl-BE" sz="1200" i="1" kern="1200" dirty="0">
                <a:solidFill>
                  <a:schemeClr val="tx1"/>
                </a:solidFill>
                <a:effectLst/>
                <a:latin typeface="+mn-lt"/>
                <a:ea typeface="+mn-ea"/>
                <a:cs typeface="+mn-cs"/>
              </a:rPr>
              <a:t>In de oceaan is veel zand, wat wordt er van zand gemaakt? Toon de video in de link.</a:t>
            </a:r>
            <a:endParaRPr lang="nl-BE" sz="1200" kern="1200" dirty="0">
              <a:solidFill>
                <a:schemeClr val="tx1"/>
              </a:solidFill>
              <a:effectLst/>
              <a:latin typeface="+mn-lt"/>
              <a:ea typeface="+mn-ea"/>
              <a:cs typeface="+mn-cs"/>
            </a:endParaRPr>
          </a:p>
          <a:p>
            <a:pPr lvl="0"/>
            <a:r>
              <a:rPr lang="nl-BE" sz="1200" kern="1200" dirty="0">
                <a:solidFill>
                  <a:schemeClr val="tx1"/>
                </a:solidFill>
                <a:effectLst/>
                <a:latin typeface="+mn-lt"/>
                <a:ea typeface="+mn-ea"/>
                <a:cs typeface="+mn-cs"/>
              </a:rPr>
              <a:t>Ga op zoek in je boterhammendoos, de klas en de school naar materialen die gemaakt zijn uit zand. </a:t>
            </a:r>
          </a:p>
          <a:p>
            <a:pPr lvl="0"/>
            <a:r>
              <a:rPr lang="nl-BE" sz="1200" kern="1200" dirty="0">
                <a:solidFill>
                  <a:schemeClr val="tx1"/>
                </a:solidFill>
                <a:effectLst/>
                <a:latin typeface="+mn-lt"/>
                <a:ea typeface="+mn-ea"/>
                <a:cs typeface="+mn-cs"/>
              </a:rPr>
              <a:t>Schrijf de naam van het voorwerp op een post-it en leg op je tafel. </a:t>
            </a:r>
            <a:r>
              <a:rPr lang="en-GB" sz="1200" kern="1200" dirty="0">
                <a:solidFill>
                  <a:schemeClr val="tx1"/>
                </a:solidFill>
                <a:effectLst/>
                <a:latin typeface="+mn-lt"/>
                <a:ea typeface="+mn-ea"/>
                <a:cs typeface="+mn-cs"/>
                <a:sym typeface="Wingdings" panose="05000000000000000000" pitchFamily="2" charset="2"/>
              </a:rPr>
              <a:t></a:t>
            </a:r>
            <a:endParaRPr lang="nl-BE" sz="1200" kern="1200" dirty="0">
              <a:solidFill>
                <a:schemeClr val="tx1"/>
              </a:solidFill>
              <a:effectLst/>
              <a:latin typeface="+mn-lt"/>
              <a:ea typeface="+mn-ea"/>
              <a:cs typeface="+mn-cs"/>
            </a:endParaRPr>
          </a:p>
          <a:p>
            <a:pPr lvl="0"/>
            <a:r>
              <a:rPr lang="nl-BE" sz="1200" i="1" kern="1200" dirty="0">
                <a:solidFill>
                  <a:schemeClr val="tx1"/>
                </a:solidFill>
                <a:effectLst/>
                <a:latin typeface="+mn-lt"/>
                <a:ea typeface="+mn-ea"/>
                <a:cs typeface="+mn-cs"/>
              </a:rPr>
              <a:t>Verzamel de Post-its van alle groepen en overloop de antwoorden die de leerlingen hebben gevonden.</a:t>
            </a:r>
          </a:p>
          <a:p>
            <a:pPr lvl="0"/>
            <a:endParaRPr lang="nl-BE" sz="1200" i="1" kern="1200" dirty="0">
              <a:solidFill>
                <a:schemeClr val="tx1"/>
              </a:solidFill>
              <a:effectLst/>
              <a:latin typeface="+mn-lt"/>
              <a:ea typeface="+mn-ea"/>
              <a:cs typeface="+mn-cs"/>
            </a:endParaRPr>
          </a:p>
          <a:p>
            <a:pPr lvl="0"/>
            <a:r>
              <a:rPr lang="nl-BE" sz="1200" i="1" kern="1200" dirty="0">
                <a:solidFill>
                  <a:schemeClr val="tx1"/>
                </a:solidFill>
                <a:effectLst/>
                <a:latin typeface="+mn-lt"/>
                <a:ea typeface="+mn-ea"/>
                <a:cs typeface="+mn-cs"/>
              </a:rPr>
              <a:t>Voorbeelden van materialen uit zand op school kunnen zijn: z</a:t>
            </a:r>
            <a:r>
              <a:rPr lang="nl-BE" sz="1200" kern="1200" dirty="0">
                <a:solidFill>
                  <a:schemeClr val="tx1"/>
                </a:solidFill>
                <a:effectLst/>
                <a:latin typeface="+mn-lt"/>
                <a:ea typeface="+mn-ea"/>
                <a:cs typeface="+mn-cs"/>
              </a:rPr>
              <a:t>and van de zandbak, de chip van een computer, toilet (sanitair), pompbak of wasbak (sanitair), spiegel (glas), lampen (glas), ...</a:t>
            </a: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07F72E-D352-4578-BD1D-1E06CCEDD88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9088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1" kern="1200" dirty="0">
                <a:solidFill>
                  <a:schemeClr val="tx1"/>
                </a:solidFill>
                <a:effectLst/>
                <a:latin typeface="+mn-lt"/>
                <a:ea typeface="+mn-ea"/>
                <a:cs typeface="+mn-cs"/>
              </a:rPr>
              <a:t>Opdracht 4:  </a:t>
            </a:r>
            <a:r>
              <a:rPr lang="nl-BE" sz="1200" i="1" kern="1200" dirty="0">
                <a:solidFill>
                  <a:schemeClr val="tx1"/>
                </a:solidFill>
                <a:effectLst/>
                <a:latin typeface="+mn-lt"/>
                <a:ea typeface="+mn-ea"/>
                <a:cs typeface="+mn-cs"/>
              </a:rPr>
              <a:t>Heeft er iemand al eens iets online besteld? Hoe komt dit naar hier? Als er iets uit een ander land komt, dan kan het zijn dat het over zee getransporteerd is. Op voorwerpen en in kleding staat vaak ‘made in’, weet iemand waarvoor dit staat? Dit is Engels voor gemaakt in. </a:t>
            </a:r>
          </a:p>
          <a:p>
            <a:endParaRPr lang="nl-BE" sz="1200" kern="1200" dirty="0">
              <a:solidFill>
                <a:schemeClr val="tx1"/>
              </a:solidFill>
              <a:effectLst/>
              <a:latin typeface="+mn-lt"/>
              <a:ea typeface="+mn-ea"/>
              <a:cs typeface="+mn-cs"/>
            </a:endParaRPr>
          </a:p>
          <a:p>
            <a:pPr lvl="0"/>
            <a:r>
              <a:rPr lang="nl-BE" sz="1200" kern="1200" dirty="0">
                <a:solidFill>
                  <a:schemeClr val="tx1"/>
                </a:solidFill>
                <a:effectLst/>
                <a:latin typeface="+mn-lt"/>
                <a:ea typeface="+mn-ea"/>
                <a:cs typeface="+mn-cs"/>
              </a:rPr>
              <a:t>Kijk naar de labels in je kleding en schoenen. Van welke landen komen ze? </a:t>
            </a:r>
          </a:p>
          <a:p>
            <a:pPr lvl="0"/>
            <a:r>
              <a:rPr lang="nl-BE" sz="1200" kern="1200" dirty="0">
                <a:solidFill>
                  <a:schemeClr val="tx1"/>
                </a:solidFill>
                <a:effectLst/>
                <a:latin typeface="+mn-lt"/>
                <a:ea typeface="+mn-ea"/>
                <a:cs typeface="+mn-cs"/>
              </a:rPr>
              <a:t>Schrijf de verschillende landen op een post-it en leg op je tafel. </a:t>
            </a:r>
            <a:r>
              <a:rPr lang="en-GB" sz="1200" kern="1200" dirty="0">
                <a:solidFill>
                  <a:schemeClr val="tx1"/>
                </a:solidFill>
                <a:effectLst/>
                <a:latin typeface="+mn-lt"/>
                <a:ea typeface="+mn-ea"/>
                <a:cs typeface="+mn-cs"/>
                <a:sym typeface="Wingdings" panose="05000000000000000000" pitchFamily="2" charset="2"/>
              </a:rPr>
              <a:t></a:t>
            </a:r>
            <a:endParaRPr lang="nl-BE" sz="1200" kern="1200" dirty="0">
              <a:solidFill>
                <a:schemeClr val="tx1"/>
              </a:solidFill>
              <a:effectLst/>
              <a:latin typeface="+mn-lt"/>
              <a:ea typeface="+mn-ea"/>
              <a:cs typeface="+mn-cs"/>
            </a:endParaRPr>
          </a:p>
          <a:p>
            <a:pPr lvl="0"/>
            <a:r>
              <a:rPr lang="nl-BE" sz="1200" kern="1200" dirty="0">
                <a:solidFill>
                  <a:schemeClr val="tx1"/>
                </a:solidFill>
                <a:effectLst/>
                <a:latin typeface="+mn-lt"/>
                <a:ea typeface="+mn-ea"/>
                <a:cs typeface="+mn-cs"/>
              </a:rPr>
              <a:t>Zoek in welk werelddeel dit land ligt en schrijf dit eronder. </a:t>
            </a:r>
            <a:r>
              <a:rPr lang="en-GB" sz="1200" kern="1200" dirty="0">
                <a:solidFill>
                  <a:schemeClr val="tx1"/>
                </a:solidFill>
                <a:effectLst/>
                <a:latin typeface="+mn-lt"/>
                <a:ea typeface="+mn-ea"/>
                <a:cs typeface="+mn-cs"/>
                <a:sym typeface="Wingdings" panose="05000000000000000000" pitchFamily="2" charset="2"/>
              </a:rPr>
              <a:t></a:t>
            </a:r>
            <a:endParaRPr lang="nl-BE" sz="1200" kern="1200" dirty="0">
              <a:solidFill>
                <a:schemeClr val="tx1"/>
              </a:solidFill>
              <a:effectLst/>
              <a:latin typeface="+mn-lt"/>
              <a:ea typeface="+mn-ea"/>
              <a:cs typeface="+mn-cs"/>
            </a:endParaRPr>
          </a:p>
          <a:p>
            <a:pPr lvl="0"/>
            <a:r>
              <a:rPr lang="nl-BE" sz="1200" kern="1200" dirty="0">
                <a:solidFill>
                  <a:schemeClr val="tx1"/>
                </a:solidFill>
                <a:effectLst/>
                <a:latin typeface="+mn-lt"/>
                <a:ea typeface="+mn-ea"/>
                <a:cs typeface="+mn-cs"/>
              </a:rPr>
              <a:t>Op de post-it schrijf je hoe je denkt dat de kleding of schoenen naar hier komen. </a:t>
            </a:r>
            <a:r>
              <a:rPr lang="nl-BE" sz="1200" i="1" kern="1200" dirty="0">
                <a:solidFill>
                  <a:schemeClr val="tx1"/>
                </a:solidFill>
                <a:effectLst/>
                <a:latin typeface="+mn-lt"/>
                <a:ea typeface="+mn-ea"/>
                <a:cs typeface="+mn-cs"/>
              </a:rPr>
              <a:t>De leerlingen moeten hier nadenken: Welke verschillende transportmogelijkheden zijn er? Een vliegtuig, een vrachtwagen, een schip, ... </a:t>
            </a:r>
            <a:endParaRPr lang="nl-BE" sz="1200" kern="1200" dirty="0">
              <a:solidFill>
                <a:schemeClr val="tx1"/>
              </a:solidFill>
              <a:effectLst/>
              <a:latin typeface="+mn-lt"/>
              <a:ea typeface="+mn-ea"/>
              <a:cs typeface="+mn-cs"/>
            </a:endParaRPr>
          </a:p>
          <a:p>
            <a:pPr lvl="0"/>
            <a:r>
              <a:rPr lang="nl-BE" sz="1200" i="1" kern="1200" dirty="0">
                <a:solidFill>
                  <a:schemeClr val="tx1"/>
                </a:solidFill>
                <a:effectLst/>
                <a:latin typeface="+mn-lt"/>
                <a:ea typeface="+mn-ea"/>
                <a:cs typeface="+mn-cs"/>
              </a:rPr>
              <a:t>Verzamel de Post-its van alle groepen en overloop de antwoorden die de leerlingen hebben gevonden.</a:t>
            </a:r>
            <a:endParaRPr lang="nl-BE" sz="1200" kern="1200" dirty="0">
              <a:solidFill>
                <a:schemeClr val="tx1"/>
              </a:solidFill>
              <a:effectLst/>
              <a:latin typeface="+mn-lt"/>
              <a:ea typeface="+mn-ea"/>
              <a:cs typeface="+mn-cs"/>
            </a:endParaRPr>
          </a:p>
          <a:p>
            <a:endParaRPr lang="en-GB"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9F4496-6F4B-438F-AC44-81C66DAF82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3151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1" kern="1200" dirty="0">
                <a:solidFill>
                  <a:schemeClr val="tx1"/>
                </a:solidFill>
                <a:effectLst/>
                <a:latin typeface="+mn-lt"/>
                <a:ea typeface="+mn-ea"/>
                <a:cs typeface="+mn-cs"/>
              </a:rPr>
              <a:t>Opdracht 5: </a:t>
            </a:r>
            <a:r>
              <a:rPr lang="nl-BE" sz="1200" i="1" kern="1200" dirty="0">
                <a:solidFill>
                  <a:schemeClr val="tx1"/>
                </a:solidFill>
                <a:effectLst/>
                <a:latin typeface="+mn-lt"/>
                <a:ea typeface="+mn-ea"/>
                <a:cs typeface="+mn-cs"/>
              </a:rPr>
              <a:t>Zijn er nog voorwerpen of voeding die er zijn dankzij de oceaan?</a:t>
            </a:r>
            <a:endParaRPr lang="nl-BE" sz="1200" kern="1200" dirty="0">
              <a:solidFill>
                <a:schemeClr val="tx1"/>
              </a:solidFill>
              <a:effectLst/>
              <a:latin typeface="+mn-lt"/>
              <a:ea typeface="+mn-ea"/>
              <a:cs typeface="+mn-cs"/>
            </a:endParaRPr>
          </a:p>
          <a:p>
            <a:pPr lvl="0"/>
            <a:r>
              <a:rPr lang="nl-BE" sz="1200" kern="1200" dirty="0">
                <a:solidFill>
                  <a:schemeClr val="tx1"/>
                </a:solidFill>
                <a:effectLst/>
                <a:latin typeface="+mn-lt"/>
                <a:ea typeface="+mn-ea"/>
                <a:cs typeface="+mn-cs"/>
              </a:rPr>
              <a:t>Zoek met behulp van het internet naar materialen en eten die er zijn dankzij de oceaan. </a:t>
            </a:r>
            <a:r>
              <a:rPr lang="nl-BE" sz="1200" i="1" kern="1200" dirty="0">
                <a:solidFill>
                  <a:schemeClr val="tx1"/>
                </a:solidFill>
                <a:effectLst/>
                <a:latin typeface="+mn-lt"/>
                <a:ea typeface="+mn-ea"/>
                <a:cs typeface="+mn-cs"/>
              </a:rPr>
              <a:t>Zaken die nog niet in de eerdere opdrachten genoemd zijn.</a:t>
            </a:r>
            <a:endParaRPr lang="nl-BE" sz="1200" kern="1200" dirty="0">
              <a:solidFill>
                <a:schemeClr val="tx1"/>
              </a:solidFill>
              <a:effectLst/>
              <a:latin typeface="+mn-lt"/>
              <a:ea typeface="+mn-ea"/>
              <a:cs typeface="+mn-cs"/>
            </a:endParaRPr>
          </a:p>
          <a:p>
            <a:pPr lvl="0"/>
            <a:r>
              <a:rPr lang="nl-BE" sz="1200" kern="1200" dirty="0">
                <a:solidFill>
                  <a:schemeClr val="tx1"/>
                </a:solidFill>
                <a:effectLst/>
                <a:latin typeface="+mn-lt"/>
                <a:ea typeface="+mn-ea"/>
                <a:cs typeface="+mn-cs"/>
              </a:rPr>
              <a:t>Schrijf op een post-it de naam van het voorwerp. Hieronder schrijf je waarom je groep denkt dat de oceaan hierin een rol speelt. </a:t>
            </a:r>
            <a:r>
              <a:rPr lang="en-GB" sz="1200" kern="1200" dirty="0">
                <a:solidFill>
                  <a:schemeClr val="tx1"/>
                </a:solidFill>
                <a:effectLst/>
                <a:latin typeface="+mn-lt"/>
                <a:ea typeface="+mn-ea"/>
                <a:cs typeface="+mn-cs"/>
                <a:sym typeface="Wingdings" panose="05000000000000000000" pitchFamily="2" charset="2"/>
              </a:rPr>
              <a:t></a:t>
            </a:r>
            <a:endParaRPr lang="nl-BE" sz="1200" kern="1200" dirty="0">
              <a:solidFill>
                <a:schemeClr val="tx1"/>
              </a:solidFill>
              <a:effectLst/>
              <a:latin typeface="+mn-lt"/>
              <a:ea typeface="+mn-ea"/>
              <a:cs typeface="+mn-cs"/>
            </a:endParaRPr>
          </a:p>
          <a:p>
            <a:pPr lvl="0"/>
            <a:r>
              <a:rPr lang="nl-BE" sz="1200" i="1" kern="1200" dirty="0">
                <a:solidFill>
                  <a:schemeClr val="tx1"/>
                </a:solidFill>
                <a:effectLst/>
                <a:latin typeface="+mn-lt"/>
                <a:ea typeface="+mn-ea"/>
                <a:cs typeface="+mn-cs"/>
              </a:rPr>
              <a:t>Verzamel de Post-its van alle groepen en overloop de antwoorden die de leerlingen hebben gevonden. De klas kan een discussie starten over wat ze denken dat juist is en wat niet. </a:t>
            </a:r>
            <a:endParaRPr lang="nl-BE" sz="1200" kern="1200" dirty="0">
              <a:solidFill>
                <a:schemeClr val="tx1"/>
              </a:solidFill>
              <a:effectLst/>
              <a:latin typeface="+mn-lt"/>
              <a:ea typeface="+mn-ea"/>
              <a:cs typeface="+mn-cs"/>
            </a:endParaRPr>
          </a:p>
          <a:p>
            <a:r>
              <a:rPr lang="nl-BE" sz="1200" i="1" kern="1200" dirty="0">
                <a:solidFill>
                  <a:schemeClr val="tx1"/>
                </a:solidFill>
                <a:effectLst/>
                <a:latin typeface="+mn-lt"/>
                <a:ea typeface="+mn-ea"/>
                <a:cs typeface="+mn-cs"/>
              </a:rPr>
              <a:t>Vragen en zoektermen die je kan stellen of geven om de leerlingen op weg te helpen:</a:t>
            </a:r>
            <a:endParaRPr lang="nl-BE" sz="1200" kern="1200" dirty="0">
              <a:solidFill>
                <a:schemeClr val="tx1"/>
              </a:solidFill>
              <a:effectLst/>
              <a:latin typeface="+mn-lt"/>
              <a:ea typeface="+mn-ea"/>
              <a:cs typeface="+mn-cs"/>
            </a:endParaRPr>
          </a:p>
          <a:p>
            <a:pPr lvl="0"/>
            <a:r>
              <a:rPr lang="nl-BE" sz="1200" i="1" kern="1200" dirty="0">
                <a:solidFill>
                  <a:schemeClr val="tx1"/>
                </a:solidFill>
                <a:effectLst/>
                <a:latin typeface="+mn-lt"/>
                <a:ea typeface="+mn-ea"/>
                <a:cs typeface="+mn-cs"/>
              </a:rPr>
              <a:t>Waar komt onze zuurstof vandaan (niet enkel van planten)? Leg uit dat de oceaan CO</a:t>
            </a:r>
            <a:r>
              <a:rPr lang="nl-BE" sz="1200" i="1" kern="1200" baseline="-25000" dirty="0">
                <a:solidFill>
                  <a:schemeClr val="tx1"/>
                </a:solidFill>
                <a:effectLst/>
                <a:latin typeface="+mn-lt"/>
                <a:ea typeface="+mn-ea"/>
                <a:cs typeface="+mn-cs"/>
              </a:rPr>
              <a:t>2</a:t>
            </a:r>
            <a:r>
              <a:rPr lang="nl-BE" sz="1200" i="1" kern="1200" dirty="0">
                <a:solidFill>
                  <a:schemeClr val="tx1"/>
                </a:solidFill>
                <a:effectLst/>
                <a:latin typeface="+mn-lt"/>
                <a:ea typeface="+mn-ea"/>
                <a:cs typeface="+mn-cs"/>
              </a:rPr>
              <a:t> opneemt, en zuivere lucht, zuurstof teruggeeft.</a:t>
            </a:r>
            <a:endParaRPr lang="nl-BE" sz="1200" kern="1200" dirty="0">
              <a:solidFill>
                <a:schemeClr val="tx1"/>
              </a:solidFill>
              <a:effectLst/>
              <a:latin typeface="+mn-lt"/>
              <a:ea typeface="+mn-ea"/>
              <a:cs typeface="+mn-cs"/>
            </a:endParaRPr>
          </a:p>
          <a:p>
            <a:pPr lvl="0"/>
            <a:r>
              <a:rPr lang="nl-BE" sz="1200" i="1" kern="1200" dirty="0">
                <a:solidFill>
                  <a:schemeClr val="tx1"/>
                </a:solidFill>
                <a:effectLst/>
                <a:latin typeface="+mn-lt"/>
                <a:ea typeface="+mn-ea"/>
                <a:cs typeface="+mn-cs"/>
              </a:rPr>
              <a:t>Is er eten uit de oceaan in je boterhammendoos? Boter bevat omega-3 een vet gehaald uit vissen.</a:t>
            </a:r>
            <a:endParaRPr lang="nl-BE" sz="1200" kern="1200" dirty="0">
              <a:solidFill>
                <a:schemeClr val="tx1"/>
              </a:solidFill>
              <a:effectLst/>
              <a:latin typeface="+mn-lt"/>
              <a:ea typeface="+mn-ea"/>
              <a:cs typeface="+mn-cs"/>
            </a:endParaRPr>
          </a:p>
          <a:p>
            <a:pPr lvl="0"/>
            <a:r>
              <a:rPr lang="nl-BE" sz="1200" i="1" kern="1200" dirty="0">
                <a:solidFill>
                  <a:schemeClr val="tx1"/>
                </a:solidFill>
                <a:effectLst/>
                <a:latin typeface="+mn-lt"/>
                <a:ea typeface="+mn-ea"/>
                <a:cs typeface="+mn-cs"/>
              </a:rPr>
              <a:t>Brandstof maken ze van aardolie, wat rijdt er op brandstof? </a:t>
            </a:r>
            <a:r>
              <a:rPr lang="en-GB" sz="1200" i="1" kern="1200" dirty="0">
                <a:solidFill>
                  <a:schemeClr val="tx1"/>
                </a:solidFill>
                <a:effectLst/>
                <a:latin typeface="+mn-lt"/>
                <a:ea typeface="+mn-ea"/>
                <a:cs typeface="+mn-cs"/>
              </a:rPr>
              <a:t>Je </a:t>
            </a:r>
            <a:r>
              <a:rPr lang="en-GB" sz="1200" i="1" kern="1200" dirty="0" err="1">
                <a:solidFill>
                  <a:schemeClr val="tx1"/>
                </a:solidFill>
                <a:effectLst/>
                <a:latin typeface="+mn-lt"/>
                <a:ea typeface="+mn-ea"/>
                <a:cs typeface="+mn-cs"/>
              </a:rPr>
              <a:t>kan</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naar</a:t>
            </a:r>
            <a:r>
              <a:rPr lang="en-GB" sz="1200" i="1" kern="1200" dirty="0">
                <a:solidFill>
                  <a:schemeClr val="tx1"/>
                </a:solidFill>
                <a:effectLst/>
                <a:latin typeface="+mn-lt"/>
                <a:ea typeface="+mn-ea"/>
                <a:cs typeface="+mn-cs"/>
              </a:rPr>
              <a:t> de parking </a:t>
            </a:r>
            <a:r>
              <a:rPr lang="en-GB" sz="1200" i="1" kern="1200" dirty="0" err="1">
                <a:solidFill>
                  <a:schemeClr val="tx1"/>
                </a:solidFill>
                <a:effectLst/>
                <a:latin typeface="+mn-lt"/>
                <a:ea typeface="+mn-ea"/>
                <a:cs typeface="+mn-cs"/>
              </a:rPr>
              <a:t>gaan</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waar</a:t>
            </a:r>
            <a:r>
              <a:rPr lang="en-GB" sz="1200" i="1" kern="1200" dirty="0">
                <a:solidFill>
                  <a:schemeClr val="tx1"/>
                </a:solidFill>
                <a:effectLst/>
                <a:latin typeface="+mn-lt"/>
                <a:ea typeface="+mn-ea"/>
                <a:cs typeface="+mn-cs"/>
              </a:rPr>
              <a:t> auto’s </a:t>
            </a:r>
            <a:r>
              <a:rPr lang="en-GB" sz="1200" i="1" kern="1200" dirty="0" err="1">
                <a:solidFill>
                  <a:schemeClr val="tx1"/>
                </a:solidFill>
                <a:effectLst/>
                <a:latin typeface="+mn-lt"/>
                <a:ea typeface="+mn-ea"/>
                <a:cs typeface="+mn-cs"/>
              </a:rPr>
              <a:t>staan</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Hebben</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jullie</a:t>
            </a:r>
            <a:r>
              <a:rPr lang="en-GB" sz="1200" i="1" kern="1200" dirty="0">
                <a:solidFill>
                  <a:schemeClr val="tx1"/>
                </a:solidFill>
                <a:effectLst/>
                <a:latin typeface="+mn-lt"/>
                <a:ea typeface="+mn-ea"/>
                <a:cs typeface="+mn-cs"/>
              </a:rPr>
              <a:t> op school </a:t>
            </a:r>
            <a:r>
              <a:rPr lang="en-GB" sz="1200" i="1" kern="1200" dirty="0" err="1">
                <a:solidFill>
                  <a:schemeClr val="tx1"/>
                </a:solidFill>
                <a:effectLst/>
                <a:latin typeface="+mn-lt"/>
                <a:ea typeface="+mn-ea"/>
                <a:cs typeface="+mn-cs"/>
              </a:rPr>
              <a:t>een</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grasmaaier</a:t>
            </a:r>
            <a:r>
              <a:rPr lang="en-GB" sz="1200" i="1" kern="1200" dirty="0">
                <a:solidFill>
                  <a:schemeClr val="tx1"/>
                </a:solidFill>
                <a:effectLst/>
                <a:latin typeface="+mn-lt"/>
                <a:ea typeface="+mn-ea"/>
                <a:cs typeface="+mn-cs"/>
              </a:rPr>
              <a:t>?</a:t>
            </a:r>
            <a:endParaRPr lang="nl-BE" sz="1200" kern="1200" dirty="0">
              <a:solidFill>
                <a:schemeClr val="tx1"/>
              </a:solidFill>
              <a:effectLst/>
              <a:latin typeface="+mn-lt"/>
              <a:ea typeface="+mn-ea"/>
              <a:cs typeface="+mn-cs"/>
            </a:endParaRPr>
          </a:p>
          <a:p>
            <a:pPr lvl="0"/>
            <a:r>
              <a:rPr lang="nl-BE" sz="1200" i="1" kern="1200" dirty="0">
                <a:solidFill>
                  <a:schemeClr val="tx1"/>
                </a:solidFill>
                <a:effectLst/>
                <a:latin typeface="+mn-lt"/>
                <a:ea typeface="+mn-ea"/>
                <a:cs typeface="+mn-cs"/>
              </a:rPr>
              <a:t>Er is Magnesium in de oceaan, wat maken ze hiermee? Voorbeelden: Peperklip, duimspijker, slijper</a:t>
            </a:r>
            <a:endParaRPr lang="nl-BE" sz="1200" kern="1200" dirty="0">
              <a:solidFill>
                <a:schemeClr val="tx1"/>
              </a:solidFill>
              <a:effectLst/>
              <a:latin typeface="+mn-lt"/>
              <a:ea typeface="+mn-ea"/>
              <a:cs typeface="+mn-cs"/>
            </a:endParaRPr>
          </a:p>
          <a:p>
            <a:r>
              <a:rPr lang="nl-BE" sz="1200" i="1" kern="1200" dirty="0">
                <a:solidFill>
                  <a:schemeClr val="tx1"/>
                </a:solidFill>
                <a:effectLst/>
                <a:latin typeface="+mn-lt"/>
                <a:ea typeface="+mn-ea"/>
                <a:cs typeface="+mn-cs"/>
              </a:rPr>
              <a:t>Energie kan worden opgewekt met de oceaan. Waarvoor hebben we stroom nodig?</a:t>
            </a: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07F72E-D352-4578-BD1D-1E06CCEDD88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1606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i="1" kern="1200" dirty="0">
                <a:solidFill>
                  <a:schemeClr val="tx1"/>
                </a:solidFill>
                <a:effectLst/>
                <a:latin typeface="+mn-lt"/>
                <a:ea typeface="+mn-ea"/>
                <a:cs typeface="+mn-cs"/>
              </a:rPr>
              <a:t>De leerlingen vullen individueel de vragen in. Bespreek de vragen in het besluit met de klas.</a:t>
            </a:r>
            <a:endParaRPr lang="nl-BE" sz="1200" kern="1200" dirty="0">
              <a:solidFill>
                <a:schemeClr val="tx1"/>
              </a:solidFill>
              <a:effectLst/>
              <a:latin typeface="+mn-lt"/>
              <a:ea typeface="+mn-ea"/>
              <a:cs typeface="+mn-cs"/>
            </a:endParaRPr>
          </a:p>
          <a:p>
            <a:endParaRPr lang="nl-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 </a:t>
            </a:r>
          </a:p>
          <a:p>
            <a:endParaRPr lang="nl-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 </a:t>
            </a:r>
          </a:p>
          <a:p>
            <a:r>
              <a:rPr lang="nl-BE" sz="1200" kern="1200" dirty="0">
                <a:solidFill>
                  <a:schemeClr val="tx1"/>
                </a:solidFill>
                <a:effectLst/>
                <a:latin typeface="+mn-lt"/>
                <a:ea typeface="+mn-ea"/>
                <a:cs typeface="+mn-cs"/>
              </a:rPr>
              <a:t> </a:t>
            </a:r>
          </a:p>
          <a:p>
            <a:r>
              <a:rPr lang="nl-BE" sz="1200" kern="1200" dirty="0">
                <a:solidFill>
                  <a:schemeClr val="tx1"/>
                </a:solidFill>
                <a:effectLst/>
                <a:latin typeface="+mn-lt"/>
                <a:ea typeface="+mn-ea"/>
                <a:cs typeface="+mn-cs"/>
              </a:rPr>
              <a:t> </a:t>
            </a:r>
          </a:p>
          <a:p>
            <a:endParaRPr lang="en-GB"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9F4496-6F4B-438F-AC44-81C66DAF82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0729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5/22/2021</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7542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5/22/2021</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5226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5/22/2021</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007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5/22/2021</a:t>
            </a:fld>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891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5/22/2021</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380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5/22/2021</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3912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5/22/2021</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0215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5/22/2021</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47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5/22/2021</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9290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5/22/2021</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9802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5/22/2021</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2654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pPr/>
              <a:t>5/22/2021</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‹nr.›</a:t>
            </a:fld>
            <a:endParaRPr lang="en-US"/>
          </a:p>
        </p:txBody>
      </p:sp>
    </p:spTree>
    <p:extLst>
      <p:ext uri="{BB962C8B-B14F-4D97-AF65-F5344CB8AC3E}">
        <p14:creationId xmlns:p14="http://schemas.microsoft.com/office/powerpoint/2010/main" val="312625073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9" r:id="rId5"/>
    <p:sldLayoutId id="2147483739" r:id="rId6"/>
    <p:sldLayoutId id="2147483748" r:id="rId7"/>
    <p:sldLayoutId id="2147483747" r:id="rId8"/>
    <p:sldLayoutId id="2147483746" r:id="rId9"/>
    <p:sldLayoutId id="2147483738" r:id="rId10"/>
    <p:sldLayoutId id="214748374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hyperlink" Target="https://www.vrt.be/vrtnws/nl/2017/10/11/hoe-zand-in-veel-meer-producten-zit-dan-u-denk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D4906370-1564-49FA-A802-58546B392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Picture 3" descr="Koraalrif onder water">
            <a:extLst>
              <a:ext uri="{FF2B5EF4-FFF2-40B4-BE49-F238E27FC236}">
                <a16:creationId xmlns:a16="http://schemas.microsoft.com/office/drawing/2014/main" id="{D133E4A5-AEED-4897-915C-675B45256B6C}"/>
              </a:ext>
            </a:extLst>
          </p:cNvPr>
          <p:cNvPicPr>
            <a:picLocks noChangeAspect="1"/>
          </p:cNvPicPr>
          <p:nvPr/>
        </p:nvPicPr>
        <p:blipFill rotWithShape="1">
          <a:blip r:embed="rId3">
            <a:alphaModFix amt="55000"/>
          </a:blip>
          <a:srcRect t="15730"/>
          <a:stretch/>
        </p:blipFill>
        <p:spPr>
          <a:xfrm>
            <a:off x="20" y="10"/>
            <a:ext cx="12191980" cy="6857990"/>
          </a:xfrm>
          <a:prstGeom prst="rect">
            <a:avLst/>
          </a:prstGeom>
        </p:spPr>
      </p:pic>
      <p:sp>
        <p:nvSpPr>
          <p:cNvPr id="33" name="Oval 32">
            <a:extLst>
              <a:ext uri="{FF2B5EF4-FFF2-40B4-BE49-F238E27FC236}">
                <a16:creationId xmlns:a16="http://schemas.microsoft.com/office/drawing/2014/main" id="{EF640709-BDFD-453B-B75D-6212E7A87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1500" y="370600"/>
            <a:ext cx="5923842" cy="5923842"/>
          </a:xfrm>
          <a:prstGeom prst="ellipse">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926090A3-13A9-4FFE-82F1-B3ACD54EDD41}"/>
              </a:ext>
            </a:extLst>
          </p:cNvPr>
          <p:cNvSpPr>
            <a:spLocks noGrp="1"/>
          </p:cNvSpPr>
          <p:nvPr>
            <p:ph type="ctrTitle"/>
          </p:nvPr>
        </p:nvSpPr>
        <p:spPr>
          <a:xfrm>
            <a:off x="3577192" y="1032483"/>
            <a:ext cx="5037616" cy="2982360"/>
          </a:xfrm>
        </p:spPr>
        <p:txBody>
          <a:bodyPr>
            <a:normAutofit/>
          </a:bodyPr>
          <a:lstStyle/>
          <a:p>
            <a:r>
              <a:rPr lang="en-GB" err="1"/>
              <a:t>Voordelen</a:t>
            </a:r>
            <a:r>
              <a:rPr lang="en-GB"/>
              <a:t> van de </a:t>
            </a:r>
            <a:r>
              <a:rPr lang="en-GB" err="1"/>
              <a:t>oceaan</a:t>
            </a:r>
            <a:endParaRPr lang="en-GB"/>
          </a:p>
        </p:txBody>
      </p:sp>
      <p:sp>
        <p:nvSpPr>
          <p:cNvPr id="3" name="Ondertitel 2">
            <a:extLst>
              <a:ext uri="{FF2B5EF4-FFF2-40B4-BE49-F238E27FC236}">
                <a16:creationId xmlns:a16="http://schemas.microsoft.com/office/drawing/2014/main" id="{DA2C9629-6217-4CD1-8323-4BCC4D9D365C}"/>
              </a:ext>
            </a:extLst>
          </p:cNvPr>
          <p:cNvSpPr>
            <a:spLocks noGrp="1"/>
          </p:cNvSpPr>
          <p:nvPr>
            <p:ph type="subTitle" idx="1"/>
          </p:nvPr>
        </p:nvSpPr>
        <p:spPr>
          <a:xfrm>
            <a:off x="3577192" y="4321924"/>
            <a:ext cx="5037616" cy="1655762"/>
          </a:xfrm>
        </p:spPr>
        <p:txBody>
          <a:bodyPr>
            <a:normAutofit/>
          </a:bodyPr>
          <a:lstStyle/>
          <a:p>
            <a:r>
              <a:rPr lang="en-GB" dirty="0" err="1"/>
              <a:t>Deel</a:t>
            </a:r>
            <a:r>
              <a:rPr lang="en-GB" dirty="0"/>
              <a:t> 1</a:t>
            </a:r>
          </a:p>
        </p:txBody>
      </p:sp>
      <p:sp>
        <p:nvSpPr>
          <p:cNvPr id="35" name="Arc 34">
            <a:extLst>
              <a:ext uri="{FF2B5EF4-FFF2-40B4-BE49-F238E27FC236}">
                <a16:creationId xmlns:a16="http://schemas.microsoft.com/office/drawing/2014/main" id="{B4019478-3FDC-438C-8848-1D7DA864A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366740" flipV="1">
            <a:off x="2607299" y="8363"/>
            <a:ext cx="6816262" cy="6816262"/>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FE406479-1D57-4209-B128-3C8174624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3400" y="4609861"/>
            <a:ext cx="873032" cy="8493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ndertitel 2">
            <a:extLst>
              <a:ext uri="{FF2B5EF4-FFF2-40B4-BE49-F238E27FC236}">
                <a16:creationId xmlns:a16="http://schemas.microsoft.com/office/drawing/2014/main" id="{160D54B2-6CFD-47CF-8161-C66B9F43A6BA}"/>
              </a:ext>
            </a:extLst>
          </p:cNvPr>
          <p:cNvSpPr txBox="1">
            <a:spLocks/>
          </p:cNvSpPr>
          <p:nvPr/>
        </p:nvSpPr>
        <p:spPr>
          <a:xfrm>
            <a:off x="1528870" y="3927908"/>
            <a:ext cx="9144000" cy="4546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venir Next LT Pro"/>
                <a:ea typeface="+mn-ea"/>
                <a:cs typeface="+mn-cs"/>
              </a:rPr>
              <a:t>Door </a:t>
            </a:r>
            <a:r>
              <a:rPr kumimoji="0" lang="en-GB" sz="2400" b="0" i="0" u="none" strike="noStrike" kern="1200" cap="none" spc="0" normalizeH="0" baseline="0" noProof="0" dirty="0" err="1">
                <a:ln>
                  <a:noFill/>
                </a:ln>
                <a:solidFill>
                  <a:srgbClr val="000000"/>
                </a:solidFill>
                <a:effectLst/>
                <a:uLnTx/>
                <a:uFillTx/>
                <a:latin typeface="Avenir Next LT Pro"/>
                <a:ea typeface="+mn-ea"/>
                <a:cs typeface="+mn-cs"/>
              </a:rPr>
              <a:t>Planeetzee</a:t>
            </a:r>
            <a:endParaRPr kumimoji="0" lang="en-GB" sz="2400" b="0" i="0" u="none" strike="noStrike" kern="1200" cap="none" spc="0" normalizeH="0" baseline="0" noProof="0" dirty="0">
              <a:ln>
                <a:noFill/>
              </a:ln>
              <a:solidFill>
                <a:srgbClr val="000000"/>
              </a:solidFill>
              <a:effectLst/>
              <a:uLnTx/>
              <a:uFillTx/>
              <a:latin typeface="Avenir Next LT Pro"/>
              <a:ea typeface="+mn-ea"/>
              <a:cs typeface="+mn-cs"/>
            </a:endParaRPr>
          </a:p>
        </p:txBody>
      </p:sp>
      <p:pic>
        <p:nvPicPr>
          <p:cNvPr id="11" name="Afbeelding 10">
            <a:extLst>
              <a:ext uri="{FF2B5EF4-FFF2-40B4-BE49-F238E27FC236}">
                <a16:creationId xmlns:a16="http://schemas.microsoft.com/office/drawing/2014/main" id="{AA1A6C8E-260B-44AD-BD50-70BE5EEDD4A5}"/>
              </a:ext>
            </a:extLst>
          </p:cNvPr>
          <p:cNvPicPr/>
          <p:nvPr/>
        </p:nvPicPr>
        <p:blipFill>
          <a:blip r:embed="rId4">
            <a:extLst>
              <a:ext uri="{28A0092B-C50C-407E-A947-70E740481C1C}">
                <a14:useLocalDpi xmlns:a14="http://schemas.microsoft.com/office/drawing/2010/main" val="0"/>
              </a:ext>
            </a:extLst>
          </a:blip>
          <a:srcRect l="-2" t="17461" r="3796" b="16931"/>
          <a:stretch>
            <a:fillRect/>
          </a:stretch>
        </p:blipFill>
        <p:spPr bwMode="auto">
          <a:xfrm>
            <a:off x="334582" y="303365"/>
            <a:ext cx="885825" cy="542925"/>
          </a:xfrm>
          <a:prstGeom prst="rect">
            <a:avLst/>
          </a:prstGeom>
          <a:noFill/>
        </p:spPr>
      </p:pic>
    </p:spTree>
    <p:extLst>
      <p:ext uri="{BB962C8B-B14F-4D97-AF65-F5344CB8AC3E}">
        <p14:creationId xmlns:p14="http://schemas.microsoft.com/office/powerpoint/2010/main" val="3435611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A1D7EC86-7CB9-431D-8AC3-8AAF0440B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Rectangle 21">
            <a:extLst>
              <a:ext uri="{FF2B5EF4-FFF2-40B4-BE49-F238E27FC236}">
                <a16:creationId xmlns:a16="http://schemas.microsoft.com/office/drawing/2014/main" id="{D4B9777F-B610-419B-9193-80306388F3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Arc">
            <a:extLst>
              <a:ext uri="{FF2B5EF4-FFF2-40B4-BE49-F238E27FC236}">
                <a16:creationId xmlns:a16="http://schemas.microsoft.com/office/drawing/2014/main" id="{311F016A-A753-449B-9EA6-322199B71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7715">
            <a:off x="1108520" y="775849"/>
            <a:ext cx="2987899" cy="298789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 name="Titel 10">
            <a:extLst>
              <a:ext uri="{FF2B5EF4-FFF2-40B4-BE49-F238E27FC236}">
                <a16:creationId xmlns:a16="http://schemas.microsoft.com/office/drawing/2014/main" id="{01D8C705-3250-4E30-B7E7-891A5B9640AF}"/>
              </a:ext>
            </a:extLst>
          </p:cNvPr>
          <p:cNvSpPr>
            <a:spLocks noGrp="1"/>
          </p:cNvSpPr>
          <p:nvPr>
            <p:ph type="title"/>
          </p:nvPr>
        </p:nvSpPr>
        <p:spPr>
          <a:xfrm>
            <a:off x="860742" y="1124988"/>
            <a:ext cx="4425962" cy="2387600"/>
          </a:xfrm>
        </p:spPr>
        <p:txBody>
          <a:bodyPr vert="horz" lIns="91440" tIns="45720" rIns="91440" bIns="45720" rtlCol="0" anchor="b">
            <a:normAutofit/>
          </a:bodyPr>
          <a:lstStyle/>
          <a:p>
            <a:r>
              <a:rPr lang="en-US" sz="6000" kern="1200">
                <a:solidFill>
                  <a:schemeClr val="tx1"/>
                </a:solidFill>
                <a:latin typeface="+mj-lt"/>
                <a:ea typeface="+mj-ea"/>
                <a:cs typeface="+mj-cs"/>
              </a:rPr>
              <a:t>Eten</a:t>
            </a:r>
          </a:p>
        </p:txBody>
      </p:sp>
      <p:pic>
        <p:nvPicPr>
          <p:cNvPr id="7" name="Afbeelding 6" descr="Afbeelding met persoon, binnen, zitten, voedsel&#10;&#10;Automatisch gegenereerde beschrijving">
            <a:extLst>
              <a:ext uri="{FF2B5EF4-FFF2-40B4-BE49-F238E27FC236}">
                <a16:creationId xmlns:a16="http://schemas.microsoft.com/office/drawing/2014/main" id="{AC3DBA48-AC9F-4D0A-826E-9C6F52ADD3C0}"/>
              </a:ext>
            </a:extLst>
          </p:cNvPr>
          <p:cNvPicPr>
            <a:picLocks noChangeAspect="1"/>
          </p:cNvPicPr>
          <p:nvPr/>
        </p:nvPicPr>
        <p:blipFill rotWithShape="1">
          <a:blip r:embed="rId3"/>
          <a:srcRect l="14725" r="21474" b="-1"/>
          <a:stretch/>
        </p:blipFill>
        <p:spPr>
          <a:xfrm>
            <a:off x="5733768" y="-1"/>
            <a:ext cx="6458232" cy="6858001"/>
          </a:xfrm>
          <a:custGeom>
            <a:avLst/>
            <a:gdLst/>
            <a:ahLst/>
            <a:cxnLst/>
            <a:rect l="l" t="t" r="r" b="b"/>
            <a:pathLst>
              <a:path w="6458232" h="6858001">
                <a:moveTo>
                  <a:pt x="2209000" y="0"/>
                </a:moveTo>
                <a:lnTo>
                  <a:pt x="6458232" y="0"/>
                </a:lnTo>
                <a:lnTo>
                  <a:pt x="6458232" y="6858001"/>
                </a:lnTo>
                <a:lnTo>
                  <a:pt x="651045" y="6858001"/>
                </a:lnTo>
                <a:lnTo>
                  <a:pt x="635146" y="6830200"/>
                </a:lnTo>
                <a:cubicBezTo>
                  <a:pt x="230085" y="6080469"/>
                  <a:pt x="0" y="5221296"/>
                  <a:pt x="0" y="4308089"/>
                </a:cubicBezTo>
                <a:cubicBezTo>
                  <a:pt x="0" y="2572997"/>
                  <a:pt x="830606" y="1032965"/>
                  <a:pt x="2113832" y="68046"/>
                </a:cubicBezTo>
                <a:close/>
              </a:path>
            </a:pathLst>
          </a:custGeom>
        </p:spPr>
      </p:pic>
      <p:sp>
        <p:nvSpPr>
          <p:cNvPr id="26" name="!!Rectangle">
            <a:extLst>
              <a:ext uri="{FF2B5EF4-FFF2-40B4-BE49-F238E27FC236}">
                <a16:creationId xmlns:a16="http://schemas.microsoft.com/office/drawing/2014/main" id="{95106A28-883A-4993-BF9E-C403B81A8D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4269" y="4274457"/>
            <a:ext cx="825256" cy="825256"/>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Oval">
            <a:extLst>
              <a:ext uri="{FF2B5EF4-FFF2-40B4-BE49-F238E27FC236}">
                <a16:creationId xmlns:a16="http://schemas.microsoft.com/office/drawing/2014/main" id="{F5AE4E4F-9F4C-43ED-8299-9BD63B74E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742" y="5649686"/>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ekstvak 1">
            <a:extLst>
              <a:ext uri="{FF2B5EF4-FFF2-40B4-BE49-F238E27FC236}">
                <a16:creationId xmlns:a16="http://schemas.microsoft.com/office/drawing/2014/main" id="{4CF09C5D-7082-4072-BA9E-EC77843310AF}"/>
              </a:ext>
            </a:extLst>
          </p:cNvPr>
          <p:cNvSpPr txBox="1"/>
          <p:nvPr/>
        </p:nvSpPr>
        <p:spPr>
          <a:xfrm>
            <a:off x="6905298" y="6488667"/>
            <a:ext cx="5286702" cy="369332"/>
          </a:xfrm>
          <a:prstGeom prst="rect">
            <a:avLst/>
          </a:prstGeom>
          <a:noFill/>
        </p:spPr>
        <p:txBody>
          <a:bodyPr wrap="square" rtlCol="0">
            <a:spAutoFit/>
          </a:bodyPr>
          <a:lstStyle/>
          <a:p>
            <a:r>
              <a:rPr lang="en-GB" dirty="0"/>
              <a:t>© </a:t>
            </a:r>
            <a:r>
              <a:rPr lang="en-GB" dirty="0" err="1"/>
              <a:t>rtl</a:t>
            </a:r>
            <a:r>
              <a:rPr lang="en-GB" dirty="0"/>
              <a:t> </a:t>
            </a:r>
            <a:r>
              <a:rPr lang="en-GB" dirty="0" err="1"/>
              <a:t>nieuws</a:t>
            </a:r>
            <a:endParaRPr lang="en-GB" dirty="0"/>
          </a:p>
        </p:txBody>
      </p:sp>
      <p:pic>
        <p:nvPicPr>
          <p:cNvPr id="12" name="Afbeelding 11">
            <a:extLst>
              <a:ext uri="{FF2B5EF4-FFF2-40B4-BE49-F238E27FC236}">
                <a16:creationId xmlns:a16="http://schemas.microsoft.com/office/drawing/2014/main" id="{C2020DE6-CC24-48AA-A014-6E0A4D3CEBEB}"/>
              </a:ext>
            </a:extLst>
          </p:cNvPr>
          <p:cNvPicPr/>
          <p:nvPr/>
        </p:nvPicPr>
        <p:blipFill>
          <a:blip r:embed="rId4">
            <a:extLst>
              <a:ext uri="{28A0092B-C50C-407E-A947-70E740481C1C}">
                <a14:useLocalDpi xmlns:a14="http://schemas.microsoft.com/office/drawing/2010/main" val="0"/>
              </a:ext>
            </a:extLst>
          </a:blip>
          <a:srcRect l="-2" t="17461" r="3796" b="16931"/>
          <a:stretch>
            <a:fillRect/>
          </a:stretch>
        </p:blipFill>
        <p:spPr bwMode="auto">
          <a:xfrm>
            <a:off x="334582" y="303365"/>
            <a:ext cx="885825" cy="542925"/>
          </a:xfrm>
          <a:prstGeom prst="rect">
            <a:avLst/>
          </a:prstGeom>
          <a:noFill/>
        </p:spPr>
      </p:pic>
    </p:spTree>
    <p:extLst>
      <p:ext uri="{BB962C8B-B14F-4D97-AF65-F5344CB8AC3E}">
        <p14:creationId xmlns:p14="http://schemas.microsoft.com/office/powerpoint/2010/main" val="2643032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C3DC5B-0A09-4A78-B3AD-13972264816A}"/>
              </a:ext>
            </a:extLst>
          </p:cNvPr>
          <p:cNvSpPr>
            <a:spLocks noGrp="1"/>
          </p:cNvSpPr>
          <p:nvPr>
            <p:ph type="title"/>
          </p:nvPr>
        </p:nvSpPr>
        <p:spPr>
          <a:xfrm>
            <a:off x="3542583" y="3007272"/>
            <a:ext cx="5106833" cy="843455"/>
          </a:xfrm>
        </p:spPr>
        <p:txBody>
          <a:bodyPr>
            <a:normAutofit fontScale="90000"/>
          </a:bodyPr>
          <a:lstStyle/>
          <a:p>
            <a:r>
              <a:rPr lang="nl-BE" i="1" dirty="0"/>
              <a:t>Eten uit de oceaan</a:t>
            </a:r>
            <a:endParaRPr lang="en-GB" dirty="0"/>
          </a:p>
        </p:txBody>
      </p:sp>
      <p:pic>
        <p:nvPicPr>
          <p:cNvPr id="4" name="Afbeelding 3">
            <a:extLst>
              <a:ext uri="{FF2B5EF4-FFF2-40B4-BE49-F238E27FC236}">
                <a16:creationId xmlns:a16="http://schemas.microsoft.com/office/drawing/2014/main" id="{96EB55FB-12A9-485E-B72C-DFC5D2507598}"/>
              </a:ext>
            </a:extLst>
          </p:cNvPr>
          <p:cNvPicPr/>
          <p:nvPr/>
        </p:nvPicPr>
        <p:blipFill>
          <a:blip r:embed="rId3">
            <a:extLst>
              <a:ext uri="{28A0092B-C50C-407E-A947-70E740481C1C}">
                <a14:useLocalDpi xmlns:a14="http://schemas.microsoft.com/office/drawing/2010/main" val="0"/>
              </a:ext>
            </a:extLst>
          </a:blip>
          <a:srcRect l="-2" t="17461" r="3796" b="16931"/>
          <a:stretch>
            <a:fillRect/>
          </a:stretch>
        </p:blipFill>
        <p:spPr bwMode="auto">
          <a:xfrm>
            <a:off x="334582" y="303365"/>
            <a:ext cx="885825" cy="542925"/>
          </a:xfrm>
          <a:prstGeom prst="rect">
            <a:avLst/>
          </a:prstGeom>
          <a:noFill/>
        </p:spPr>
      </p:pic>
    </p:spTree>
    <p:extLst>
      <p:ext uri="{BB962C8B-B14F-4D97-AF65-F5344CB8AC3E}">
        <p14:creationId xmlns:p14="http://schemas.microsoft.com/office/powerpoint/2010/main" val="3307696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C6A06F-7C17-4B6D-A4BC-FC77724CB6A2}"/>
              </a:ext>
            </a:extLst>
          </p:cNvPr>
          <p:cNvSpPr>
            <a:spLocks noGrp="1"/>
          </p:cNvSpPr>
          <p:nvPr>
            <p:ph type="title"/>
          </p:nvPr>
        </p:nvSpPr>
        <p:spPr>
          <a:xfrm>
            <a:off x="1676400" y="2176269"/>
            <a:ext cx="10515600" cy="2852737"/>
          </a:xfrm>
        </p:spPr>
        <p:txBody>
          <a:bodyPr/>
          <a:lstStyle/>
          <a:p>
            <a:r>
              <a:rPr lang="en-GB" dirty="0"/>
              <a:t>Wat </a:t>
            </a:r>
            <a:r>
              <a:rPr lang="en-GB" dirty="0" err="1"/>
              <a:t>gebruik</a:t>
            </a:r>
            <a:r>
              <a:rPr lang="en-GB" dirty="0"/>
              <a:t> je </a:t>
            </a:r>
            <a:r>
              <a:rPr lang="en-GB" dirty="0" err="1"/>
              <a:t>elke</a:t>
            </a:r>
            <a:r>
              <a:rPr lang="en-GB" dirty="0"/>
              <a:t> </a:t>
            </a:r>
            <a:r>
              <a:rPr lang="en-GB" dirty="0" err="1"/>
              <a:t>ochtend</a:t>
            </a:r>
            <a:r>
              <a:rPr lang="en-GB" dirty="0"/>
              <a:t> </a:t>
            </a:r>
            <a:r>
              <a:rPr lang="en-GB" dirty="0" err="1"/>
              <a:t>en</a:t>
            </a:r>
            <a:r>
              <a:rPr lang="en-GB" dirty="0"/>
              <a:t> </a:t>
            </a:r>
            <a:r>
              <a:rPr lang="en-GB" dirty="0" err="1"/>
              <a:t>avond</a:t>
            </a:r>
            <a:r>
              <a:rPr lang="en-GB" dirty="0"/>
              <a:t> </a:t>
            </a:r>
            <a:r>
              <a:rPr lang="en-GB" dirty="0" err="1"/>
              <a:t>en</a:t>
            </a:r>
            <a:r>
              <a:rPr lang="en-GB" dirty="0"/>
              <a:t> </a:t>
            </a:r>
            <a:r>
              <a:rPr lang="en-GB" dirty="0" err="1"/>
              <a:t>komt</a:t>
            </a:r>
            <a:r>
              <a:rPr lang="en-GB" dirty="0"/>
              <a:t> </a:t>
            </a:r>
            <a:r>
              <a:rPr lang="en-GB" dirty="0" err="1"/>
              <a:t>uit</a:t>
            </a:r>
            <a:r>
              <a:rPr lang="en-GB" dirty="0"/>
              <a:t> de </a:t>
            </a:r>
            <a:r>
              <a:rPr lang="en-GB" dirty="0" err="1"/>
              <a:t>oceaan</a:t>
            </a:r>
            <a:r>
              <a:rPr lang="en-GB" dirty="0"/>
              <a:t>? Het is </a:t>
            </a:r>
            <a:r>
              <a:rPr lang="en-GB" dirty="0" err="1"/>
              <a:t>geen</a:t>
            </a:r>
            <a:r>
              <a:rPr lang="en-GB" dirty="0"/>
              <a:t> eten …</a:t>
            </a:r>
          </a:p>
        </p:txBody>
      </p:sp>
      <p:pic>
        <p:nvPicPr>
          <p:cNvPr id="4" name="Afbeelding 3">
            <a:extLst>
              <a:ext uri="{FF2B5EF4-FFF2-40B4-BE49-F238E27FC236}">
                <a16:creationId xmlns:a16="http://schemas.microsoft.com/office/drawing/2014/main" id="{3523D5AD-1558-4E1E-83CE-8D25790EA226}"/>
              </a:ext>
            </a:extLst>
          </p:cNvPr>
          <p:cNvPicPr/>
          <p:nvPr/>
        </p:nvPicPr>
        <p:blipFill>
          <a:blip r:embed="rId3">
            <a:extLst>
              <a:ext uri="{28A0092B-C50C-407E-A947-70E740481C1C}">
                <a14:useLocalDpi xmlns:a14="http://schemas.microsoft.com/office/drawing/2010/main" val="0"/>
              </a:ext>
            </a:extLst>
          </a:blip>
          <a:srcRect l="-2" t="17461" r="3796" b="16931"/>
          <a:stretch>
            <a:fillRect/>
          </a:stretch>
        </p:blipFill>
        <p:spPr bwMode="auto">
          <a:xfrm>
            <a:off x="334582" y="303365"/>
            <a:ext cx="885825" cy="542925"/>
          </a:xfrm>
          <a:prstGeom prst="rect">
            <a:avLst/>
          </a:prstGeom>
          <a:noFill/>
        </p:spPr>
      </p:pic>
    </p:spTree>
    <p:extLst>
      <p:ext uri="{BB962C8B-B14F-4D97-AF65-F5344CB8AC3E}">
        <p14:creationId xmlns:p14="http://schemas.microsoft.com/office/powerpoint/2010/main" val="4195773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Zachte kleuren in de lucht bij schemering aan zee">
            <a:extLst>
              <a:ext uri="{FF2B5EF4-FFF2-40B4-BE49-F238E27FC236}">
                <a16:creationId xmlns:a16="http://schemas.microsoft.com/office/drawing/2014/main" id="{E06E1BD4-1F11-4BB4-AB75-50DC4CE2C306}"/>
              </a:ext>
            </a:extLst>
          </p:cNvPr>
          <p:cNvPicPr>
            <a:picLocks noChangeAspect="1"/>
          </p:cNvPicPr>
          <p:nvPr/>
        </p:nvPicPr>
        <p:blipFill rotWithShape="1">
          <a:blip r:embed="rId3">
            <a:alphaModFix amt="55000"/>
          </a:blip>
          <a:srcRect/>
          <a:stretch/>
        </p:blipFill>
        <p:spPr>
          <a:xfrm>
            <a:off x="20" y="10"/>
            <a:ext cx="12191980" cy="6857990"/>
          </a:xfrm>
          <a:prstGeom prst="rect">
            <a:avLst/>
          </a:prstGeom>
        </p:spPr>
      </p:pic>
      <p:sp>
        <p:nvSpPr>
          <p:cNvPr id="2" name="Titel 1">
            <a:extLst>
              <a:ext uri="{FF2B5EF4-FFF2-40B4-BE49-F238E27FC236}">
                <a16:creationId xmlns:a16="http://schemas.microsoft.com/office/drawing/2014/main" id="{91B32379-4203-4591-B98B-0938AABFCD1D}"/>
              </a:ext>
            </a:extLst>
          </p:cNvPr>
          <p:cNvSpPr>
            <a:spLocks noGrp="1"/>
          </p:cNvSpPr>
          <p:nvPr>
            <p:ph type="title"/>
          </p:nvPr>
        </p:nvSpPr>
        <p:spPr>
          <a:xfrm>
            <a:off x="2885214" y="939263"/>
            <a:ext cx="6421571" cy="2982360"/>
          </a:xfrm>
        </p:spPr>
        <p:txBody>
          <a:bodyPr vert="horz" lIns="91440" tIns="45720" rIns="91440" bIns="45720" rtlCol="0" anchor="b">
            <a:normAutofit/>
          </a:bodyPr>
          <a:lstStyle/>
          <a:p>
            <a:pPr algn="ctr"/>
            <a:r>
              <a:rPr lang="en-US" kern="1200" dirty="0">
                <a:solidFill>
                  <a:schemeClr val="tx1"/>
                </a:solidFill>
                <a:latin typeface="+mj-lt"/>
                <a:ea typeface="+mj-ea"/>
                <a:cs typeface="+mj-cs"/>
              </a:rPr>
              <a:t>Ga op </a:t>
            </a:r>
            <a:r>
              <a:rPr lang="en-US" kern="1200" dirty="0" err="1">
                <a:solidFill>
                  <a:schemeClr val="tx1"/>
                </a:solidFill>
                <a:latin typeface="+mj-lt"/>
                <a:ea typeface="+mj-ea"/>
                <a:cs typeface="+mj-cs"/>
              </a:rPr>
              <a:t>zoektocht</a:t>
            </a:r>
            <a:r>
              <a:rPr lang="en-US" kern="1200" dirty="0">
                <a:solidFill>
                  <a:schemeClr val="tx1"/>
                </a:solidFill>
                <a:latin typeface="+mj-lt"/>
                <a:ea typeface="+mj-ea"/>
                <a:cs typeface="+mj-cs"/>
              </a:rPr>
              <a:t>!</a:t>
            </a:r>
          </a:p>
        </p:txBody>
      </p:sp>
      <p:sp>
        <p:nvSpPr>
          <p:cNvPr id="7" name="Tijdelijke aanduiding voor tekst 6">
            <a:extLst>
              <a:ext uri="{FF2B5EF4-FFF2-40B4-BE49-F238E27FC236}">
                <a16:creationId xmlns:a16="http://schemas.microsoft.com/office/drawing/2014/main" id="{30296E55-3001-44BF-A22B-277D5795EFE6}"/>
              </a:ext>
            </a:extLst>
          </p:cNvPr>
          <p:cNvSpPr>
            <a:spLocks noGrp="1"/>
          </p:cNvSpPr>
          <p:nvPr>
            <p:ph type="body" idx="1"/>
          </p:nvPr>
        </p:nvSpPr>
        <p:spPr>
          <a:xfrm>
            <a:off x="3577192" y="4106918"/>
            <a:ext cx="5037616" cy="1655762"/>
          </a:xfrm>
        </p:spPr>
        <p:txBody>
          <a:bodyPr vert="horz" lIns="91440" tIns="45720" rIns="91440" bIns="45720" rtlCol="0">
            <a:normAutofit/>
          </a:bodyPr>
          <a:lstStyle/>
          <a:p>
            <a:pPr algn="ctr"/>
            <a:endParaRPr lang="en-US" sz="2400" kern="1200">
              <a:solidFill>
                <a:schemeClr val="tx1"/>
              </a:solidFill>
              <a:latin typeface="+mn-lt"/>
              <a:ea typeface="+mn-ea"/>
              <a:cs typeface="+mn-cs"/>
            </a:endParaRPr>
          </a:p>
        </p:txBody>
      </p:sp>
      <p:pic>
        <p:nvPicPr>
          <p:cNvPr id="5" name="Afbeelding 4">
            <a:extLst>
              <a:ext uri="{FF2B5EF4-FFF2-40B4-BE49-F238E27FC236}">
                <a16:creationId xmlns:a16="http://schemas.microsoft.com/office/drawing/2014/main" id="{38DDD4F6-7F36-4C5F-8D6C-4A07BD0F956C}"/>
              </a:ext>
            </a:extLst>
          </p:cNvPr>
          <p:cNvPicPr/>
          <p:nvPr/>
        </p:nvPicPr>
        <p:blipFill>
          <a:blip r:embed="rId4">
            <a:extLst>
              <a:ext uri="{28A0092B-C50C-407E-A947-70E740481C1C}">
                <a14:useLocalDpi xmlns:a14="http://schemas.microsoft.com/office/drawing/2010/main" val="0"/>
              </a:ext>
            </a:extLst>
          </a:blip>
          <a:srcRect l="-2" t="17461" r="3796" b="16931"/>
          <a:stretch>
            <a:fillRect/>
          </a:stretch>
        </p:blipFill>
        <p:spPr bwMode="auto">
          <a:xfrm>
            <a:off x="334582" y="303365"/>
            <a:ext cx="885825" cy="542925"/>
          </a:xfrm>
          <a:prstGeom prst="rect">
            <a:avLst/>
          </a:prstGeom>
          <a:noFill/>
        </p:spPr>
      </p:pic>
    </p:spTree>
    <p:extLst>
      <p:ext uri="{BB962C8B-B14F-4D97-AF65-F5344CB8AC3E}">
        <p14:creationId xmlns:p14="http://schemas.microsoft.com/office/powerpoint/2010/main" val="2298597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Arc 46">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D4906370-1564-49FA-A802-58546B392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Zachte kleuren in de lucht bij schemering aan zee">
            <a:extLst>
              <a:ext uri="{FF2B5EF4-FFF2-40B4-BE49-F238E27FC236}">
                <a16:creationId xmlns:a16="http://schemas.microsoft.com/office/drawing/2014/main" id="{E06E1BD4-1F11-4BB4-AB75-50DC4CE2C306}"/>
              </a:ext>
            </a:extLst>
          </p:cNvPr>
          <p:cNvPicPr>
            <a:picLocks noChangeAspect="1"/>
          </p:cNvPicPr>
          <p:nvPr/>
        </p:nvPicPr>
        <p:blipFill rotWithShape="1">
          <a:blip r:embed="rId3">
            <a:alphaModFix amt="55000"/>
          </a:blip>
          <a:srcRect/>
          <a:stretch/>
        </p:blipFill>
        <p:spPr>
          <a:xfrm>
            <a:off x="20" y="10"/>
            <a:ext cx="12191980" cy="6857990"/>
          </a:xfrm>
          <a:prstGeom prst="rect">
            <a:avLst/>
          </a:prstGeom>
        </p:spPr>
      </p:pic>
      <p:sp>
        <p:nvSpPr>
          <p:cNvPr id="51" name="Oval 50">
            <a:extLst>
              <a:ext uri="{FF2B5EF4-FFF2-40B4-BE49-F238E27FC236}">
                <a16:creationId xmlns:a16="http://schemas.microsoft.com/office/drawing/2014/main" id="{EF640709-BDFD-453B-B75D-6212E7A87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1500" y="370600"/>
            <a:ext cx="5923842" cy="5923842"/>
          </a:xfrm>
          <a:prstGeom prst="ellipse">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91B32379-4203-4591-B98B-0938AABFCD1D}"/>
              </a:ext>
            </a:extLst>
          </p:cNvPr>
          <p:cNvSpPr>
            <a:spLocks noGrp="1"/>
          </p:cNvSpPr>
          <p:nvPr>
            <p:ph type="title"/>
          </p:nvPr>
        </p:nvSpPr>
        <p:spPr>
          <a:xfrm>
            <a:off x="2885214" y="939263"/>
            <a:ext cx="6421571" cy="2982360"/>
          </a:xfrm>
        </p:spPr>
        <p:txBody>
          <a:bodyPr vert="horz" lIns="91440" tIns="45720" rIns="91440" bIns="45720" rtlCol="0" anchor="b">
            <a:normAutofit/>
          </a:bodyPr>
          <a:lstStyle/>
          <a:p>
            <a:pPr algn="ctr"/>
            <a:r>
              <a:rPr lang="en-US" kern="1200" dirty="0">
                <a:solidFill>
                  <a:schemeClr val="tx1"/>
                </a:solidFill>
                <a:latin typeface="+mj-lt"/>
                <a:ea typeface="+mj-ea"/>
                <a:cs typeface="+mj-cs"/>
              </a:rPr>
              <a:t>Ga op </a:t>
            </a:r>
            <a:r>
              <a:rPr lang="en-US" kern="1200" dirty="0" err="1">
                <a:solidFill>
                  <a:schemeClr val="tx1"/>
                </a:solidFill>
                <a:latin typeface="+mj-lt"/>
                <a:ea typeface="+mj-ea"/>
                <a:cs typeface="+mj-cs"/>
              </a:rPr>
              <a:t>zoektocht</a:t>
            </a:r>
            <a:r>
              <a:rPr lang="en-US" kern="1200" dirty="0">
                <a:solidFill>
                  <a:schemeClr val="tx1"/>
                </a:solidFill>
                <a:latin typeface="+mj-lt"/>
                <a:ea typeface="+mj-ea"/>
                <a:cs typeface="+mj-cs"/>
              </a:rPr>
              <a:t>!</a:t>
            </a:r>
          </a:p>
        </p:txBody>
      </p:sp>
      <p:sp>
        <p:nvSpPr>
          <p:cNvPr id="53" name="Arc 52">
            <a:extLst>
              <a:ext uri="{FF2B5EF4-FFF2-40B4-BE49-F238E27FC236}">
                <a16:creationId xmlns:a16="http://schemas.microsoft.com/office/drawing/2014/main" id="{B4019478-3FDC-438C-8848-1D7DA864A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366740" flipV="1">
            <a:off x="2607299" y="8363"/>
            <a:ext cx="6816262" cy="6816262"/>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 name="Oval 54">
            <a:extLst>
              <a:ext uri="{FF2B5EF4-FFF2-40B4-BE49-F238E27FC236}">
                <a16:creationId xmlns:a16="http://schemas.microsoft.com/office/drawing/2014/main" id="{FE406479-1D57-4209-B128-3C8174624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3400" y="4609861"/>
            <a:ext cx="873032" cy="8493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hthoek 3">
            <a:extLst>
              <a:ext uri="{FF2B5EF4-FFF2-40B4-BE49-F238E27FC236}">
                <a16:creationId xmlns:a16="http://schemas.microsoft.com/office/drawing/2014/main" id="{B352DBB1-D770-4C17-B6CE-54C776A0AB50}"/>
              </a:ext>
            </a:extLst>
          </p:cNvPr>
          <p:cNvSpPr/>
          <p:nvPr/>
        </p:nvSpPr>
        <p:spPr>
          <a:xfrm>
            <a:off x="3532201" y="3806995"/>
            <a:ext cx="512759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venir Next LT Pro"/>
                <a:ea typeface="+mn-ea"/>
                <a:cs typeface="+mn-cs"/>
                <a:hlinkClick r:id="rId4"/>
              </a:rPr>
              <a:t>https://www.vrt.be/vrtnws/nl/2017/10/11/hoe-zand-in-veel-meer-producten-zit-dan-u-denkt/</a:t>
            </a:r>
            <a:r>
              <a:rPr kumimoji="0" lang="en-GB" sz="1800" b="0" i="0" u="none" strike="noStrike" kern="1200" cap="none" spc="0" normalizeH="0" baseline="0" noProof="0" dirty="0">
                <a:ln>
                  <a:noFill/>
                </a:ln>
                <a:solidFill>
                  <a:srgbClr val="000000"/>
                </a:solidFill>
                <a:effectLst/>
                <a:uLnTx/>
                <a:uFillTx/>
                <a:latin typeface="Avenir Next LT Pro"/>
                <a:ea typeface="+mn-ea"/>
                <a:cs typeface="+mn-cs"/>
              </a:rPr>
              <a:t> </a:t>
            </a:r>
          </a:p>
        </p:txBody>
      </p:sp>
      <p:pic>
        <p:nvPicPr>
          <p:cNvPr id="11" name="Afbeelding 10">
            <a:extLst>
              <a:ext uri="{FF2B5EF4-FFF2-40B4-BE49-F238E27FC236}">
                <a16:creationId xmlns:a16="http://schemas.microsoft.com/office/drawing/2014/main" id="{1EF59B4B-F506-4D82-837B-5E0F86F9FA62}"/>
              </a:ext>
            </a:extLst>
          </p:cNvPr>
          <p:cNvPicPr/>
          <p:nvPr/>
        </p:nvPicPr>
        <p:blipFill>
          <a:blip r:embed="rId5">
            <a:extLst>
              <a:ext uri="{28A0092B-C50C-407E-A947-70E740481C1C}">
                <a14:useLocalDpi xmlns:a14="http://schemas.microsoft.com/office/drawing/2010/main" val="0"/>
              </a:ext>
            </a:extLst>
          </a:blip>
          <a:srcRect l="-2" t="17461" r="3796" b="16931"/>
          <a:stretch>
            <a:fillRect/>
          </a:stretch>
        </p:blipFill>
        <p:spPr bwMode="auto">
          <a:xfrm>
            <a:off x="334582" y="303365"/>
            <a:ext cx="885825" cy="542925"/>
          </a:xfrm>
          <a:prstGeom prst="rect">
            <a:avLst/>
          </a:prstGeom>
          <a:noFill/>
        </p:spPr>
      </p:pic>
    </p:spTree>
    <p:extLst>
      <p:ext uri="{BB962C8B-B14F-4D97-AF65-F5344CB8AC3E}">
        <p14:creationId xmlns:p14="http://schemas.microsoft.com/office/powerpoint/2010/main" val="2599571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1026" name="Picture 2" descr="Made in Belgium - Brick in the Wall">
            <a:extLst>
              <a:ext uri="{FF2B5EF4-FFF2-40B4-BE49-F238E27FC236}">
                <a16:creationId xmlns:a16="http://schemas.microsoft.com/office/drawing/2014/main" id="{1601B148-FAB3-4023-B107-14E064594F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772" r="-1" b="-1"/>
          <a:stretch/>
        </p:blipFill>
        <p:spPr bwMode="auto">
          <a:xfrm>
            <a:off x="20" y="10"/>
            <a:ext cx="1218893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 name="Titel 1">
            <a:extLst>
              <a:ext uri="{FF2B5EF4-FFF2-40B4-BE49-F238E27FC236}">
                <a16:creationId xmlns:a16="http://schemas.microsoft.com/office/drawing/2014/main" id="{194B54C4-1874-4B0F-95FE-941BDB55139D}"/>
              </a:ext>
            </a:extLst>
          </p:cNvPr>
          <p:cNvSpPr>
            <a:spLocks noGrp="1"/>
          </p:cNvSpPr>
          <p:nvPr>
            <p:ph type="ctrTitle"/>
          </p:nvPr>
        </p:nvSpPr>
        <p:spPr>
          <a:xfrm>
            <a:off x="1524000" y="4416721"/>
            <a:ext cx="9144000" cy="1152663"/>
          </a:xfrm>
        </p:spPr>
        <p:txBody>
          <a:bodyPr>
            <a:normAutofit/>
          </a:bodyPr>
          <a:lstStyle/>
          <a:p>
            <a:endParaRPr lang="en-GB" sz="4800">
              <a:solidFill>
                <a:schemeClr val="bg1"/>
              </a:solidFill>
            </a:endParaRPr>
          </a:p>
        </p:txBody>
      </p:sp>
      <p:sp>
        <p:nvSpPr>
          <p:cNvPr id="3" name="Ondertitel 2">
            <a:extLst>
              <a:ext uri="{FF2B5EF4-FFF2-40B4-BE49-F238E27FC236}">
                <a16:creationId xmlns:a16="http://schemas.microsoft.com/office/drawing/2014/main" id="{2521D310-BEA9-4765-8F40-D68411671C9D}"/>
              </a:ext>
            </a:extLst>
          </p:cNvPr>
          <p:cNvSpPr>
            <a:spLocks noGrp="1"/>
          </p:cNvSpPr>
          <p:nvPr>
            <p:ph type="subTitle" idx="1"/>
          </p:nvPr>
        </p:nvSpPr>
        <p:spPr>
          <a:xfrm>
            <a:off x="1524000" y="5636465"/>
            <a:ext cx="9144000" cy="646785"/>
          </a:xfrm>
        </p:spPr>
        <p:txBody>
          <a:bodyPr>
            <a:normAutofit/>
          </a:bodyPr>
          <a:lstStyle/>
          <a:p>
            <a:endParaRPr lang="en-GB">
              <a:solidFill>
                <a:schemeClr val="bg1"/>
              </a:solidFill>
            </a:endParaRPr>
          </a:p>
        </p:txBody>
      </p:sp>
      <p:pic>
        <p:nvPicPr>
          <p:cNvPr id="7" name="Afbeelding 6">
            <a:extLst>
              <a:ext uri="{FF2B5EF4-FFF2-40B4-BE49-F238E27FC236}">
                <a16:creationId xmlns:a16="http://schemas.microsoft.com/office/drawing/2014/main" id="{94E6BDD0-C61E-440B-A321-B3C4B983357F}"/>
              </a:ext>
            </a:extLst>
          </p:cNvPr>
          <p:cNvPicPr/>
          <p:nvPr/>
        </p:nvPicPr>
        <p:blipFill>
          <a:blip r:embed="rId4">
            <a:extLst>
              <a:ext uri="{28A0092B-C50C-407E-A947-70E740481C1C}">
                <a14:useLocalDpi xmlns:a14="http://schemas.microsoft.com/office/drawing/2010/main" val="0"/>
              </a:ext>
            </a:extLst>
          </a:blip>
          <a:srcRect l="-2" t="17461" r="3796" b="16931"/>
          <a:stretch>
            <a:fillRect/>
          </a:stretch>
        </p:blipFill>
        <p:spPr bwMode="auto">
          <a:xfrm>
            <a:off x="334582" y="303365"/>
            <a:ext cx="885825" cy="542925"/>
          </a:xfrm>
          <a:prstGeom prst="rect">
            <a:avLst/>
          </a:prstGeom>
          <a:noFill/>
        </p:spPr>
      </p:pic>
    </p:spTree>
    <p:extLst>
      <p:ext uri="{BB962C8B-B14F-4D97-AF65-F5344CB8AC3E}">
        <p14:creationId xmlns:p14="http://schemas.microsoft.com/office/powerpoint/2010/main" val="3888438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8" name="Rectangle 17">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91B32379-4203-4591-B98B-0938AABFCD1D}"/>
              </a:ext>
            </a:extLst>
          </p:cNvPr>
          <p:cNvSpPr>
            <a:spLocks noGrp="1"/>
          </p:cNvSpPr>
          <p:nvPr>
            <p:ph type="title"/>
          </p:nvPr>
        </p:nvSpPr>
        <p:spPr>
          <a:xfrm>
            <a:off x="874815" y="798703"/>
            <a:ext cx="5221185" cy="3072015"/>
          </a:xfrm>
        </p:spPr>
        <p:txBody>
          <a:bodyPr vert="horz" lIns="91440" tIns="45720" rIns="91440" bIns="45720" rtlCol="0" anchor="b">
            <a:normAutofit/>
          </a:bodyPr>
          <a:lstStyle/>
          <a:p>
            <a:pPr algn="ctr"/>
            <a:r>
              <a:rPr lang="en-US" kern="1200" dirty="0">
                <a:solidFill>
                  <a:schemeClr val="tx1"/>
                </a:solidFill>
                <a:latin typeface="+mj-lt"/>
                <a:ea typeface="+mj-ea"/>
                <a:cs typeface="+mj-cs"/>
              </a:rPr>
              <a:t>Ga op </a:t>
            </a:r>
            <a:r>
              <a:rPr lang="en-US" kern="1200" dirty="0" err="1">
                <a:solidFill>
                  <a:schemeClr val="tx1"/>
                </a:solidFill>
                <a:latin typeface="+mj-lt"/>
                <a:ea typeface="+mj-ea"/>
                <a:cs typeface="+mj-cs"/>
              </a:rPr>
              <a:t>zoek</a:t>
            </a:r>
            <a:r>
              <a:rPr lang="en-US" kern="1200" dirty="0">
                <a:solidFill>
                  <a:schemeClr val="tx1"/>
                </a:solidFill>
                <a:latin typeface="+mj-lt"/>
                <a:ea typeface="+mj-ea"/>
                <a:cs typeface="+mj-cs"/>
              </a:rPr>
              <a:t> </a:t>
            </a:r>
            <a:r>
              <a:rPr lang="en-US" dirty="0"/>
              <a:t>op het </a:t>
            </a:r>
            <a:r>
              <a:rPr lang="en-US" kern="1200" dirty="0">
                <a:solidFill>
                  <a:schemeClr val="tx1"/>
                </a:solidFill>
                <a:latin typeface="+mj-lt"/>
                <a:ea typeface="+mj-ea"/>
                <a:cs typeface="+mj-cs"/>
              </a:rPr>
              <a:t>internet</a:t>
            </a:r>
          </a:p>
        </p:txBody>
      </p:sp>
      <p:sp>
        <p:nvSpPr>
          <p:cNvPr id="7" name="Tijdelijke aanduiding voor tekst 6">
            <a:extLst>
              <a:ext uri="{FF2B5EF4-FFF2-40B4-BE49-F238E27FC236}">
                <a16:creationId xmlns:a16="http://schemas.microsoft.com/office/drawing/2014/main" id="{30296E55-3001-44BF-A22B-277D5795EFE6}"/>
              </a:ext>
            </a:extLst>
          </p:cNvPr>
          <p:cNvSpPr>
            <a:spLocks noGrp="1"/>
          </p:cNvSpPr>
          <p:nvPr>
            <p:ph type="body" idx="1"/>
          </p:nvPr>
        </p:nvSpPr>
        <p:spPr>
          <a:xfrm>
            <a:off x="870148" y="3962792"/>
            <a:ext cx="5221185" cy="2102108"/>
          </a:xfrm>
        </p:spPr>
        <p:txBody>
          <a:bodyPr vert="horz" lIns="91440" tIns="45720" rIns="91440" bIns="45720" rtlCol="0" anchor="t">
            <a:normAutofit/>
          </a:bodyPr>
          <a:lstStyle/>
          <a:p>
            <a:pPr algn="ctr"/>
            <a:endParaRPr lang="en-US" sz="2400" kern="1200">
              <a:solidFill>
                <a:schemeClr val="tx1"/>
              </a:solidFill>
              <a:latin typeface="+mn-lt"/>
              <a:ea typeface="+mn-ea"/>
              <a:cs typeface="+mn-cs"/>
            </a:endParaRPr>
          </a:p>
        </p:txBody>
      </p:sp>
      <p:sp>
        <p:nvSpPr>
          <p:cNvPr id="20" name="Freeform: Shape 19">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descr="Magnifying glass">
            <a:extLst>
              <a:ext uri="{FF2B5EF4-FFF2-40B4-BE49-F238E27FC236}">
                <a16:creationId xmlns:a16="http://schemas.microsoft.com/office/drawing/2014/main" id="{0D9136C3-F92E-4381-9800-BD794A833C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93046" y="1209578"/>
            <a:ext cx="4055897" cy="4055897"/>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24" name="Freeform: Shape 23">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Afbeelding 4">
            <a:extLst>
              <a:ext uri="{FF2B5EF4-FFF2-40B4-BE49-F238E27FC236}">
                <a16:creationId xmlns:a16="http://schemas.microsoft.com/office/drawing/2014/main" id="{38DDD4F6-7F36-4C5F-8D6C-4A07BD0F956C}"/>
              </a:ext>
            </a:extLst>
          </p:cNvPr>
          <p:cNvPicPr/>
          <p:nvPr/>
        </p:nvPicPr>
        <p:blipFill>
          <a:blip r:embed="rId5">
            <a:extLst>
              <a:ext uri="{28A0092B-C50C-407E-A947-70E740481C1C}">
                <a14:useLocalDpi xmlns:a14="http://schemas.microsoft.com/office/drawing/2010/main" val="0"/>
              </a:ext>
            </a:extLst>
          </a:blip>
          <a:srcRect l="-2" t="17461" r="3796" b="16931"/>
          <a:stretch>
            <a:fillRect/>
          </a:stretch>
        </p:blipFill>
        <p:spPr bwMode="auto">
          <a:xfrm>
            <a:off x="334582" y="303365"/>
            <a:ext cx="885825" cy="542925"/>
          </a:xfrm>
          <a:prstGeom prst="rect">
            <a:avLst/>
          </a:prstGeom>
          <a:noFill/>
        </p:spPr>
      </p:pic>
    </p:spTree>
    <p:extLst>
      <p:ext uri="{BB962C8B-B14F-4D97-AF65-F5344CB8AC3E}">
        <p14:creationId xmlns:p14="http://schemas.microsoft.com/office/powerpoint/2010/main" val="2063868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442DA8B8-94A2-45D6-976E-910B4828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62DE5FFA-C6B2-4990-B4FC-2EF27FC9EE9C}"/>
              </a:ext>
            </a:extLst>
          </p:cNvPr>
          <p:cNvSpPr>
            <a:spLocks noGrp="1"/>
          </p:cNvSpPr>
          <p:nvPr>
            <p:ph type="title"/>
          </p:nvPr>
        </p:nvSpPr>
        <p:spPr>
          <a:xfrm>
            <a:off x="643466" y="753626"/>
            <a:ext cx="5081925" cy="3004145"/>
          </a:xfrm>
        </p:spPr>
        <p:txBody>
          <a:bodyPr vert="horz" lIns="91440" tIns="45720" rIns="91440" bIns="45720" rtlCol="0" anchor="b">
            <a:normAutofit/>
          </a:bodyPr>
          <a:lstStyle/>
          <a:p>
            <a:pPr algn="ctr"/>
            <a:r>
              <a:rPr lang="en-US" sz="6000" kern="1200" spc="750">
                <a:solidFill>
                  <a:schemeClr val="tx1"/>
                </a:solidFill>
                <a:latin typeface="+mj-lt"/>
                <a:ea typeface="+mj-ea"/>
                <a:cs typeface="+mj-cs"/>
              </a:rPr>
              <a:t>Besluit</a:t>
            </a:r>
          </a:p>
        </p:txBody>
      </p:sp>
      <p:sp>
        <p:nvSpPr>
          <p:cNvPr id="18" name="Freeform: Shape 17">
            <a:extLst>
              <a:ext uri="{FF2B5EF4-FFF2-40B4-BE49-F238E27FC236}">
                <a16:creationId xmlns:a16="http://schemas.microsoft.com/office/drawing/2014/main" id="{07062BB1-E215-424E-80C4-7E1CF179A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6609"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Graphic 6" descr="Denkwolkje">
            <a:extLst>
              <a:ext uri="{FF2B5EF4-FFF2-40B4-BE49-F238E27FC236}">
                <a16:creationId xmlns:a16="http://schemas.microsoft.com/office/drawing/2014/main" id="{27E6D5DB-6EBF-4346-AC3E-FBA36D0C74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16087" y="2179673"/>
            <a:ext cx="2565029" cy="2565029"/>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pic>
        <p:nvPicPr>
          <p:cNvPr id="5" name="Tijdelijke aanduiding voor inhoud 4" descr="Marketing">
            <a:extLst>
              <a:ext uri="{FF2B5EF4-FFF2-40B4-BE49-F238E27FC236}">
                <a16:creationId xmlns:a16="http://schemas.microsoft.com/office/drawing/2014/main" id="{297F1B12-E016-47A9-B80B-E12D6EC08A0E}"/>
              </a:ext>
            </a:extLst>
          </p:cNvPr>
          <p:cNvPicPr>
            <a:picLocks noGrp="1" noChangeAspect="1"/>
          </p:cNvPicPr>
          <p:nvPr>
            <p:ph idx="1"/>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40743" y="380065"/>
            <a:ext cx="2565029" cy="2565029"/>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sp>
        <p:nvSpPr>
          <p:cNvPr id="20" name="Oval 19">
            <a:extLst>
              <a:ext uri="{FF2B5EF4-FFF2-40B4-BE49-F238E27FC236}">
                <a16:creationId xmlns:a16="http://schemas.microsoft.com/office/drawing/2014/main" id="{6FD0FBFA-B43E-40C1-A6E4-B8823417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0726" y="4546703"/>
            <a:ext cx="569514" cy="569514"/>
          </a:xfrm>
          <a:prstGeom prst="ellipse">
            <a:avLst/>
          </a:prstGeom>
          <a:noFill/>
          <a:ln w="127000">
            <a:solidFill>
              <a:schemeClr val="accent5">
                <a:alpha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B368E167-B2D7-4904-BB6B-AE0486A2C6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0758" y="3236233"/>
            <a:ext cx="1261243" cy="1648694"/>
          </a:xfrm>
          <a:custGeom>
            <a:avLst/>
            <a:gdLst>
              <a:gd name="connsiteX0" fmla="*/ 824347 w 1261243"/>
              <a:gd name="connsiteY0" fmla="*/ 0 h 1648694"/>
              <a:gd name="connsiteX1" fmla="*/ 1145220 w 1261243"/>
              <a:gd name="connsiteY1" fmla="*/ 64781 h 1648694"/>
              <a:gd name="connsiteX2" fmla="*/ 1261243 w 1261243"/>
              <a:gd name="connsiteY2" fmla="*/ 127757 h 1648694"/>
              <a:gd name="connsiteX3" fmla="*/ 1261243 w 1261243"/>
              <a:gd name="connsiteY3" fmla="*/ 1520938 h 1648694"/>
              <a:gd name="connsiteX4" fmla="*/ 1145220 w 1261243"/>
              <a:gd name="connsiteY4" fmla="*/ 1583913 h 1648694"/>
              <a:gd name="connsiteX5" fmla="*/ 824347 w 1261243"/>
              <a:gd name="connsiteY5" fmla="*/ 1648694 h 1648694"/>
              <a:gd name="connsiteX6" fmla="*/ 0 w 1261243"/>
              <a:gd name="connsiteY6" fmla="*/ 824347 h 1648694"/>
              <a:gd name="connsiteX7" fmla="*/ 824347 w 1261243"/>
              <a:gd name="connsiteY7" fmla="*/ 0 h 164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1243" h="1648694">
                <a:moveTo>
                  <a:pt x="824347" y="0"/>
                </a:moveTo>
                <a:cubicBezTo>
                  <a:pt x="938165" y="0"/>
                  <a:pt x="1046596" y="23067"/>
                  <a:pt x="1145220" y="64781"/>
                </a:cubicBezTo>
                <a:lnTo>
                  <a:pt x="1261243" y="127757"/>
                </a:lnTo>
                <a:lnTo>
                  <a:pt x="1261243" y="1520938"/>
                </a:lnTo>
                <a:lnTo>
                  <a:pt x="1145220" y="1583913"/>
                </a:lnTo>
                <a:cubicBezTo>
                  <a:pt x="1046596" y="1625627"/>
                  <a:pt x="938165" y="1648694"/>
                  <a:pt x="824347" y="1648694"/>
                </a:cubicBezTo>
                <a:cubicBezTo>
                  <a:pt x="369073" y="1648694"/>
                  <a:pt x="0" y="1279621"/>
                  <a:pt x="0" y="824347"/>
                </a:cubicBezTo>
                <a:cubicBezTo>
                  <a:pt x="0" y="369073"/>
                  <a:pt x="369073" y="0"/>
                  <a:pt x="824347" y="0"/>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E5EBF8F5-ABE5-4029-A8FC-4E32622D70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004836"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33E49524-66B4-4DB0-AD09-DC8B9874E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8804" y="6039059"/>
            <a:ext cx="1978348" cy="818941"/>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70A21480-D93D-46BE-9A94-B5A80469D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5" name="Afbeelding 14">
            <a:extLst>
              <a:ext uri="{FF2B5EF4-FFF2-40B4-BE49-F238E27FC236}">
                <a16:creationId xmlns:a16="http://schemas.microsoft.com/office/drawing/2014/main" id="{1AB4A496-C4E2-466F-B1AE-BF03469EC2F9}"/>
              </a:ext>
            </a:extLst>
          </p:cNvPr>
          <p:cNvPicPr/>
          <p:nvPr/>
        </p:nvPicPr>
        <p:blipFill>
          <a:blip r:embed="rId7">
            <a:extLst>
              <a:ext uri="{28A0092B-C50C-407E-A947-70E740481C1C}">
                <a14:useLocalDpi xmlns:a14="http://schemas.microsoft.com/office/drawing/2010/main" val="0"/>
              </a:ext>
            </a:extLst>
          </a:blip>
          <a:srcRect l="-2" t="17461" r="3796" b="16931"/>
          <a:stretch>
            <a:fillRect/>
          </a:stretch>
        </p:blipFill>
        <p:spPr bwMode="auto">
          <a:xfrm>
            <a:off x="334582" y="303365"/>
            <a:ext cx="885825" cy="542925"/>
          </a:xfrm>
          <a:prstGeom prst="rect">
            <a:avLst/>
          </a:prstGeom>
          <a:noFill/>
        </p:spPr>
      </p:pic>
    </p:spTree>
    <p:extLst>
      <p:ext uri="{BB962C8B-B14F-4D97-AF65-F5344CB8AC3E}">
        <p14:creationId xmlns:p14="http://schemas.microsoft.com/office/powerpoint/2010/main" val="446631133"/>
      </p:ext>
    </p:extLst>
  </p:cSld>
  <p:clrMapOvr>
    <a:masterClrMapping/>
  </p:clrMapOvr>
</p:sld>
</file>

<file path=ppt/theme/theme1.xml><?xml version="1.0" encoding="utf-8"?>
<a:theme xmlns:a="http://schemas.openxmlformats.org/drawingml/2006/main" name="ShapesVTI">
  <a:themeElements>
    <a:clrScheme name="AnalogousFromDarkSeedLeftStep">
      <a:dk1>
        <a:srgbClr val="000000"/>
      </a:dk1>
      <a:lt1>
        <a:srgbClr val="FFFFFF"/>
      </a:lt1>
      <a:dk2>
        <a:srgbClr val="1C2831"/>
      </a:dk2>
      <a:lt2>
        <a:srgbClr val="F0F3F2"/>
      </a:lt2>
      <a:accent1>
        <a:srgbClr val="C34D91"/>
      </a:accent1>
      <a:accent2>
        <a:srgbClr val="B13BB1"/>
      </a:accent2>
      <a:accent3>
        <a:srgbClr val="924DC3"/>
      </a:accent3>
      <a:accent4>
        <a:srgbClr val="5642B4"/>
      </a:accent4>
      <a:accent5>
        <a:srgbClr val="4D6AC3"/>
      </a:accent5>
      <a:accent6>
        <a:srgbClr val="3B89B1"/>
      </a:accent6>
      <a:hlink>
        <a:srgbClr val="3F49BF"/>
      </a:hlink>
      <a:folHlink>
        <a:srgbClr val="7F7F7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989</Words>
  <Application>Microsoft Office PowerPoint</Application>
  <PresentationFormat>Breedbeeld</PresentationFormat>
  <Paragraphs>68</Paragraphs>
  <Slides>9</Slides>
  <Notes>9</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9</vt:i4>
      </vt:variant>
    </vt:vector>
  </HeadingPairs>
  <TitlesOfParts>
    <vt:vector size="14" baseType="lpstr">
      <vt:lpstr>Arial</vt:lpstr>
      <vt:lpstr>Avenir Next LT Pro</vt:lpstr>
      <vt:lpstr>Calibri</vt:lpstr>
      <vt:lpstr>Tw Cen MT</vt:lpstr>
      <vt:lpstr>ShapesVTI</vt:lpstr>
      <vt:lpstr>Voordelen van de oceaan</vt:lpstr>
      <vt:lpstr>Eten</vt:lpstr>
      <vt:lpstr>Eten uit de oceaan</vt:lpstr>
      <vt:lpstr>Wat gebruik je elke ochtend en avond en komt uit de oceaan? Het is geen eten …</vt:lpstr>
      <vt:lpstr>Ga op zoektocht!</vt:lpstr>
      <vt:lpstr>Ga op zoektocht!</vt:lpstr>
      <vt:lpstr>PowerPoint-presentatie</vt:lpstr>
      <vt:lpstr>Ga op zoek op het internet</vt:lpstr>
      <vt:lpstr>Besluit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Voordelen van de oceaan</dc:title>
  <dc:creator>charlotte beerten</dc:creator>
  <cp:lastModifiedBy>charlotte beerten</cp:lastModifiedBy>
  <cp:revision>26</cp:revision>
  <dcterms:created xsi:type="dcterms:W3CDTF">2021-03-12T15:52:20Z</dcterms:created>
  <dcterms:modified xsi:type="dcterms:W3CDTF">2021-05-22T17:26:51Z</dcterms:modified>
</cp:coreProperties>
</file>